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76" r:id="rId2"/>
    <p:sldId id="279" r:id="rId3"/>
    <p:sldId id="281" r:id="rId4"/>
    <p:sldId id="285" r:id="rId5"/>
    <p:sldId id="297" r:id="rId6"/>
    <p:sldId id="296" r:id="rId7"/>
    <p:sldId id="298" r:id="rId8"/>
    <p:sldId id="288" r:id="rId9"/>
    <p:sldId id="300" r:id="rId10"/>
    <p:sldId id="301" r:id="rId11"/>
    <p:sldId id="303" r:id="rId12"/>
    <p:sldId id="304" r:id="rId13"/>
    <p:sldId id="305" r:id="rId14"/>
    <p:sldId id="306" r:id="rId15"/>
    <p:sldId id="307" r:id="rId16"/>
    <p:sldId id="308" r:id="rId17"/>
    <p:sldId id="309" r:id="rId18"/>
    <p:sldId id="310" r:id="rId19"/>
    <p:sldId id="311" r:id="rId20"/>
    <p:sldId id="312" r:id="rId21"/>
    <p:sldId id="314" r:id="rId22"/>
    <p:sldId id="313" r:id="rId23"/>
    <p:sldId id="316" r:id="rId24"/>
    <p:sldId id="318" r:id="rId25"/>
    <p:sldId id="315" r:id="rId26"/>
    <p:sldId id="319" r:id="rId27"/>
  </p:sldIdLst>
  <p:sldSz cx="9144000" cy="5143500" type="screen16x9"/>
  <p:notesSz cx="6858000" cy="9144000"/>
  <p:custDataLst>
    <p:tags r:id="rId29"/>
  </p:custDataLst>
  <p:defaultTextStyle>
    <a:defPPr>
      <a:defRPr lang="en-US"/>
    </a:defPPr>
    <a:lvl1pPr algn="l"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08014" indent="-150885"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816028" indent="-30177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224043" indent="-452655"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632057" indent="-60354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1285646" algn="l" defTabSz="257129" rtl="0" eaLnBrk="1" latinLnBrk="0" hangingPunct="1">
      <a:defRPr kern="1200">
        <a:solidFill>
          <a:schemeClr val="tx1"/>
        </a:solidFill>
        <a:latin typeface="Calibri" charset="0"/>
        <a:ea typeface="ＭＳ Ｐゴシック" charset="0"/>
        <a:cs typeface="ＭＳ Ｐゴシック" charset="0"/>
      </a:defRPr>
    </a:lvl6pPr>
    <a:lvl7pPr marL="1542776" algn="l" defTabSz="257129" rtl="0" eaLnBrk="1" latinLnBrk="0" hangingPunct="1">
      <a:defRPr kern="1200">
        <a:solidFill>
          <a:schemeClr val="tx1"/>
        </a:solidFill>
        <a:latin typeface="Calibri" charset="0"/>
        <a:ea typeface="ＭＳ Ｐゴシック" charset="0"/>
        <a:cs typeface="ＭＳ Ｐゴシック" charset="0"/>
      </a:defRPr>
    </a:lvl7pPr>
    <a:lvl8pPr marL="1799905" algn="l" defTabSz="257129" rtl="0" eaLnBrk="1" latinLnBrk="0" hangingPunct="1">
      <a:defRPr kern="1200">
        <a:solidFill>
          <a:schemeClr val="tx1"/>
        </a:solidFill>
        <a:latin typeface="Calibri" charset="0"/>
        <a:ea typeface="ＭＳ Ｐゴシック" charset="0"/>
        <a:cs typeface="ＭＳ Ｐゴシック" charset="0"/>
      </a:defRPr>
    </a:lvl8pPr>
    <a:lvl9pPr marL="2057034" algn="l" defTabSz="257129"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0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D6800"/>
    <a:srgbClr val="0E6F01"/>
    <a:srgbClr val="E9E9E9"/>
    <a:srgbClr val="0000CC"/>
    <a:srgbClr val="000066"/>
    <a:srgbClr val="4A2E12"/>
    <a:srgbClr val="F0020A"/>
    <a:srgbClr val="1D17E6"/>
    <a:srgbClr val="F9E54F"/>
    <a:srgbClr val="E5E5E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451"/>
    <p:restoredTop sz="86874" autoAdjust="0"/>
  </p:normalViewPr>
  <p:slideViewPr>
    <p:cSldViewPr>
      <p:cViewPr varScale="1">
        <p:scale>
          <a:sx n="103" d="100"/>
          <a:sy n="103" d="100"/>
        </p:scale>
        <p:origin x="126" y="438"/>
      </p:cViewPr>
      <p:guideLst>
        <p:guide orient="horz" pos="2100"/>
        <p:guide pos="2880"/>
      </p:guideLst>
    </p:cSldViewPr>
  </p:slideViewPr>
  <p:notesTextViewPr>
    <p:cViewPr>
      <p:scale>
        <a:sx n="100" d="100"/>
        <a:sy n="100" d="100"/>
      </p:scale>
      <p:origin x="0" y="0"/>
    </p:cViewPr>
  </p:notesTextViewPr>
  <p:sorterViewPr>
    <p:cViewPr>
      <p:scale>
        <a:sx n="81" d="100"/>
        <a:sy n="81"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2BE9D1BC-700A-F24D-A9F6-E8C068182623}" type="datetimeFigureOut">
              <a:rPr lang="en-US"/>
              <a:pPr>
                <a:defRPr/>
              </a:pPr>
              <a:t>11/30/2016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3058C469-F4A9-3A4F-BF0D-449113063EE9}" type="slidenum">
              <a:rPr lang="en-US"/>
              <a:pPr>
                <a:defRPr/>
              </a:pPr>
              <a:t>‹#›</a:t>
            </a:fld>
            <a:endParaRPr lang="en-US"/>
          </a:p>
        </p:txBody>
      </p:sp>
    </p:spTree>
    <p:extLst>
      <p:ext uri="{BB962C8B-B14F-4D97-AF65-F5344CB8AC3E}">
        <p14:creationId xmlns:p14="http://schemas.microsoft.com/office/powerpoint/2010/main" val="18401162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mn-lt"/>
        <a:ea typeface="ＭＳ Ｐゴシック" charset="0"/>
        <a:cs typeface="ＭＳ Ｐゴシック" charset="0"/>
      </a:defRPr>
    </a:lvl1pPr>
    <a:lvl2pPr marL="408014" algn="l" rtl="0" eaLnBrk="0" fontAlgn="base" hangingPunct="0">
      <a:spcBef>
        <a:spcPct val="30000"/>
      </a:spcBef>
      <a:spcAft>
        <a:spcPct val="0"/>
      </a:spcAft>
      <a:defRPr sz="1100" kern="1200">
        <a:solidFill>
          <a:schemeClr val="tx1"/>
        </a:solidFill>
        <a:latin typeface="+mn-lt"/>
        <a:ea typeface="ＭＳ Ｐゴシック" charset="0"/>
        <a:cs typeface="+mn-cs"/>
      </a:defRPr>
    </a:lvl2pPr>
    <a:lvl3pPr marL="816028" algn="l" rtl="0" eaLnBrk="0" fontAlgn="base" hangingPunct="0">
      <a:spcBef>
        <a:spcPct val="30000"/>
      </a:spcBef>
      <a:spcAft>
        <a:spcPct val="0"/>
      </a:spcAft>
      <a:defRPr sz="1100" kern="1200">
        <a:solidFill>
          <a:schemeClr val="tx1"/>
        </a:solidFill>
        <a:latin typeface="+mn-lt"/>
        <a:ea typeface="ＭＳ Ｐゴシック" charset="0"/>
        <a:cs typeface="+mn-cs"/>
      </a:defRPr>
    </a:lvl3pPr>
    <a:lvl4pPr marL="1224043" algn="l" rtl="0" eaLnBrk="0" fontAlgn="base" hangingPunct="0">
      <a:spcBef>
        <a:spcPct val="30000"/>
      </a:spcBef>
      <a:spcAft>
        <a:spcPct val="0"/>
      </a:spcAft>
      <a:defRPr sz="1100" kern="1200">
        <a:solidFill>
          <a:schemeClr val="tx1"/>
        </a:solidFill>
        <a:latin typeface="+mn-lt"/>
        <a:ea typeface="ＭＳ Ｐゴシック" charset="0"/>
        <a:cs typeface="+mn-cs"/>
      </a:defRPr>
    </a:lvl4pPr>
    <a:lvl5pPr marL="1632057" algn="l" rtl="0" eaLnBrk="0" fontAlgn="base" hangingPunct="0">
      <a:spcBef>
        <a:spcPct val="30000"/>
      </a:spcBef>
      <a:spcAft>
        <a:spcPct val="0"/>
      </a:spcAft>
      <a:defRPr sz="1100" kern="1200">
        <a:solidFill>
          <a:schemeClr val="tx1"/>
        </a:solidFill>
        <a:latin typeface="+mn-lt"/>
        <a:ea typeface="ＭＳ Ｐゴシック" charset="0"/>
        <a:cs typeface="+mn-cs"/>
      </a:defRPr>
    </a:lvl5pPr>
    <a:lvl6pPr marL="2040835" algn="l" defTabSz="816334" rtl="0" eaLnBrk="1" latinLnBrk="0" hangingPunct="1">
      <a:defRPr sz="1100" kern="1200">
        <a:solidFill>
          <a:schemeClr val="tx1"/>
        </a:solidFill>
        <a:latin typeface="+mn-lt"/>
        <a:ea typeface="+mn-ea"/>
        <a:cs typeface="+mn-cs"/>
      </a:defRPr>
    </a:lvl6pPr>
    <a:lvl7pPr marL="2449002" algn="l" defTabSz="816334" rtl="0" eaLnBrk="1" latinLnBrk="0" hangingPunct="1">
      <a:defRPr sz="1100" kern="1200">
        <a:solidFill>
          <a:schemeClr val="tx1"/>
        </a:solidFill>
        <a:latin typeface="+mn-lt"/>
        <a:ea typeface="+mn-ea"/>
        <a:cs typeface="+mn-cs"/>
      </a:defRPr>
    </a:lvl7pPr>
    <a:lvl8pPr marL="2857169" algn="l" defTabSz="816334" rtl="0" eaLnBrk="1" latinLnBrk="0" hangingPunct="1">
      <a:defRPr sz="1100" kern="1200">
        <a:solidFill>
          <a:schemeClr val="tx1"/>
        </a:solidFill>
        <a:latin typeface="+mn-lt"/>
        <a:ea typeface="+mn-ea"/>
        <a:cs typeface="+mn-cs"/>
      </a:defRPr>
    </a:lvl8pPr>
    <a:lvl9pPr marL="3265336" algn="l" defTabSz="816334"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100" kern="1200" dirty="0" smtClean="0">
                <a:solidFill>
                  <a:schemeClr val="tx1"/>
                </a:solidFill>
                <a:effectLst/>
                <a:latin typeface="+mn-lt"/>
                <a:ea typeface="ＭＳ Ｐゴシック" charset="0"/>
                <a:cs typeface="ＭＳ Ｐゴシック" charset="0"/>
              </a:rPr>
              <a:t>Q2: Discuss the distribution of nuclei across the field of view. Are the nuclei randomly distributed? Are the nuclei separated from each other, or are any overlapping or touching? Do the nuclei all have the same shape and brightness?</a:t>
            </a:r>
          </a:p>
        </p:txBody>
      </p:sp>
      <p:sp>
        <p:nvSpPr>
          <p:cNvPr id="4" name="Slide Number Placeholder 3"/>
          <p:cNvSpPr>
            <a:spLocks noGrp="1"/>
          </p:cNvSpPr>
          <p:nvPr>
            <p:ph type="sldNum" sz="quarter" idx="10"/>
          </p:nvPr>
        </p:nvSpPr>
        <p:spPr/>
        <p:txBody>
          <a:bodyPr/>
          <a:lstStyle/>
          <a:p>
            <a:pPr>
              <a:defRPr/>
            </a:pPr>
            <a:fld id="{3058C469-F4A9-3A4F-BF0D-449113063EE9}" type="slidenum">
              <a:rPr lang="en-US" smtClean="0"/>
              <a:pPr>
                <a:defRPr/>
              </a:pPr>
              <a:t>8</a:t>
            </a:fld>
            <a:endParaRPr lang="en-US"/>
          </a:p>
        </p:txBody>
      </p:sp>
    </p:spTree>
    <p:extLst>
      <p:ext uri="{BB962C8B-B14F-4D97-AF65-F5344CB8AC3E}">
        <p14:creationId xmlns:p14="http://schemas.microsoft.com/office/powerpoint/2010/main" val="107765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100" kern="1200" dirty="0">
              <a:solidFill>
                <a:schemeClr val="tx1"/>
              </a:solidFill>
              <a:effectLst/>
              <a:latin typeface="+mn-lt"/>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pPr>
              <a:defRPr/>
            </a:pPr>
            <a:fld id="{3058C469-F4A9-3A4F-BF0D-449113063EE9}" type="slidenum">
              <a:rPr lang="en-US" smtClean="0"/>
              <a:pPr>
                <a:defRPr/>
              </a:pPr>
              <a:t>17</a:t>
            </a:fld>
            <a:endParaRPr lang="en-US"/>
          </a:p>
        </p:txBody>
      </p:sp>
    </p:spTree>
    <p:extLst>
      <p:ext uri="{BB962C8B-B14F-4D97-AF65-F5344CB8AC3E}">
        <p14:creationId xmlns:p14="http://schemas.microsoft.com/office/powerpoint/2010/main" val="25294769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100" kern="1200" dirty="0">
              <a:solidFill>
                <a:schemeClr val="tx1"/>
              </a:solidFill>
              <a:effectLst/>
              <a:latin typeface="+mn-lt"/>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pPr>
              <a:defRPr/>
            </a:pPr>
            <a:fld id="{3058C469-F4A9-3A4F-BF0D-449113063EE9}" type="slidenum">
              <a:rPr lang="en-US" smtClean="0"/>
              <a:pPr>
                <a:defRPr/>
              </a:pPr>
              <a:t>18</a:t>
            </a:fld>
            <a:endParaRPr lang="en-US"/>
          </a:p>
        </p:txBody>
      </p:sp>
    </p:spTree>
    <p:extLst>
      <p:ext uri="{BB962C8B-B14F-4D97-AF65-F5344CB8AC3E}">
        <p14:creationId xmlns:p14="http://schemas.microsoft.com/office/powerpoint/2010/main" val="8390783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100" kern="1200" dirty="0">
              <a:solidFill>
                <a:schemeClr val="tx1"/>
              </a:solidFill>
              <a:effectLst/>
              <a:latin typeface="+mn-lt"/>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pPr>
              <a:defRPr/>
            </a:pPr>
            <a:fld id="{3058C469-F4A9-3A4F-BF0D-449113063EE9}" type="slidenum">
              <a:rPr lang="en-US" smtClean="0"/>
              <a:pPr>
                <a:defRPr/>
              </a:pPr>
              <a:t>19</a:t>
            </a:fld>
            <a:endParaRPr lang="en-US"/>
          </a:p>
        </p:txBody>
      </p:sp>
    </p:spTree>
    <p:extLst>
      <p:ext uri="{BB962C8B-B14F-4D97-AF65-F5344CB8AC3E}">
        <p14:creationId xmlns:p14="http://schemas.microsoft.com/office/powerpoint/2010/main" val="34849203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100" kern="1200" dirty="0">
              <a:solidFill>
                <a:schemeClr val="tx1"/>
              </a:solidFill>
              <a:effectLst/>
              <a:latin typeface="+mn-lt"/>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pPr>
              <a:defRPr/>
            </a:pPr>
            <a:fld id="{3058C469-F4A9-3A4F-BF0D-449113063EE9}" type="slidenum">
              <a:rPr lang="en-US" smtClean="0"/>
              <a:pPr>
                <a:defRPr/>
              </a:pPr>
              <a:t>20</a:t>
            </a:fld>
            <a:endParaRPr lang="en-US"/>
          </a:p>
        </p:txBody>
      </p:sp>
    </p:spTree>
    <p:extLst>
      <p:ext uri="{BB962C8B-B14F-4D97-AF65-F5344CB8AC3E}">
        <p14:creationId xmlns:p14="http://schemas.microsoft.com/office/powerpoint/2010/main" val="173124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100" kern="1200" dirty="0" smtClean="0">
                <a:solidFill>
                  <a:schemeClr val="tx1"/>
                </a:solidFill>
                <a:effectLst/>
                <a:latin typeface="+mn-lt"/>
                <a:ea typeface="ＭＳ Ｐゴシック" charset="0"/>
                <a:cs typeface="ＭＳ Ｐゴシック" charset="0"/>
              </a:rPr>
              <a:t>Q3: What are the minimum and maximum areas of the nuclei you sampled?</a:t>
            </a:r>
            <a:endParaRPr lang="en-US" dirty="0"/>
          </a:p>
        </p:txBody>
      </p:sp>
      <p:sp>
        <p:nvSpPr>
          <p:cNvPr id="4" name="Slide Number Placeholder 3"/>
          <p:cNvSpPr>
            <a:spLocks noGrp="1"/>
          </p:cNvSpPr>
          <p:nvPr>
            <p:ph type="sldNum" sz="quarter" idx="10"/>
          </p:nvPr>
        </p:nvSpPr>
        <p:spPr/>
        <p:txBody>
          <a:bodyPr/>
          <a:lstStyle/>
          <a:p>
            <a:pPr>
              <a:defRPr/>
            </a:pPr>
            <a:fld id="{3058C469-F4A9-3A4F-BF0D-449113063EE9}" type="slidenum">
              <a:rPr lang="en-US" smtClean="0"/>
              <a:pPr>
                <a:defRPr/>
              </a:pPr>
              <a:t>9</a:t>
            </a:fld>
            <a:endParaRPr lang="en-US"/>
          </a:p>
        </p:txBody>
      </p:sp>
    </p:spTree>
    <p:extLst>
      <p:ext uri="{BB962C8B-B14F-4D97-AF65-F5344CB8AC3E}">
        <p14:creationId xmlns:p14="http://schemas.microsoft.com/office/powerpoint/2010/main" val="2997487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pPr>
              <a:defRPr/>
            </a:pPr>
            <a:fld id="{3058C469-F4A9-3A4F-BF0D-449113063EE9}" type="slidenum">
              <a:rPr lang="en-US" smtClean="0"/>
              <a:pPr>
                <a:defRPr/>
              </a:pPr>
              <a:t>10</a:t>
            </a:fld>
            <a:endParaRPr lang="en-US"/>
          </a:p>
        </p:txBody>
      </p:sp>
    </p:spTree>
    <p:extLst>
      <p:ext uri="{BB962C8B-B14F-4D97-AF65-F5344CB8AC3E}">
        <p14:creationId xmlns:p14="http://schemas.microsoft.com/office/powerpoint/2010/main" val="188480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pPr>
              <a:defRPr/>
            </a:pPr>
            <a:fld id="{3058C469-F4A9-3A4F-BF0D-449113063EE9}" type="slidenum">
              <a:rPr lang="en-US" smtClean="0"/>
              <a:pPr>
                <a:defRPr/>
              </a:pPr>
              <a:t>11</a:t>
            </a:fld>
            <a:endParaRPr lang="en-US"/>
          </a:p>
        </p:txBody>
      </p:sp>
    </p:spTree>
    <p:extLst>
      <p:ext uri="{BB962C8B-B14F-4D97-AF65-F5344CB8AC3E}">
        <p14:creationId xmlns:p14="http://schemas.microsoft.com/office/powerpoint/2010/main" val="3132249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100" kern="1200" dirty="0" smtClean="0">
                <a:solidFill>
                  <a:schemeClr val="tx1"/>
                </a:solidFill>
                <a:effectLst/>
                <a:latin typeface="+mn-lt"/>
                <a:ea typeface="ＭＳ Ｐゴシック" charset="0"/>
                <a:cs typeface="ＭＳ Ｐゴシック" charset="0"/>
              </a:rPr>
              <a:t>Q4: What are likely reasons why the various black particles were not included?</a:t>
            </a:r>
            <a:endParaRPr lang="en-US" dirty="0"/>
          </a:p>
        </p:txBody>
      </p:sp>
      <p:sp>
        <p:nvSpPr>
          <p:cNvPr id="4" name="Slide Number Placeholder 3"/>
          <p:cNvSpPr>
            <a:spLocks noGrp="1"/>
          </p:cNvSpPr>
          <p:nvPr>
            <p:ph type="sldNum" sz="quarter" idx="10"/>
          </p:nvPr>
        </p:nvSpPr>
        <p:spPr/>
        <p:txBody>
          <a:bodyPr/>
          <a:lstStyle/>
          <a:p>
            <a:pPr>
              <a:defRPr/>
            </a:pPr>
            <a:fld id="{3058C469-F4A9-3A4F-BF0D-449113063EE9}" type="slidenum">
              <a:rPr lang="en-US" smtClean="0"/>
              <a:pPr>
                <a:defRPr/>
              </a:pPr>
              <a:t>12</a:t>
            </a:fld>
            <a:endParaRPr lang="en-US"/>
          </a:p>
        </p:txBody>
      </p:sp>
    </p:spTree>
    <p:extLst>
      <p:ext uri="{BB962C8B-B14F-4D97-AF65-F5344CB8AC3E}">
        <p14:creationId xmlns:p14="http://schemas.microsoft.com/office/powerpoint/2010/main" val="453241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pPr>
              <a:defRPr/>
            </a:pPr>
            <a:fld id="{3058C469-F4A9-3A4F-BF0D-449113063EE9}" type="slidenum">
              <a:rPr lang="en-US" smtClean="0"/>
              <a:pPr>
                <a:defRPr/>
              </a:pPr>
              <a:t>13</a:t>
            </a:fld>
            <a:endParaRPr lang="en-US"/>
          </a:p>
        </p:txBody>
      </p:sp>
    </p:spTree>
    <p:extLst>
      <p:ext uri="{BB962C8B-B14F-4D97-AF65-F5344CB8AC3E}">
        <p14:creationId xmlns:p14="http://schemas.microsoft.com/office/powerpoint/2010/main" val="3806058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100" kern="1200" dirty="0" smtClean="0">
                <a:solidFill>
                  <a:schemeClr val="tx1"/>
                </a:solidFill>
                <a:effectLst/>
                <a:latin typeface="+mn-lt"/>
                <a:ea typeface="ＭＳ Ｐゴシック" charset="0"/>
                <a:cs typeface="ＭＳ Ｐゴシック" charset="0"/>
              </a:rPr>
              <a:t>Q5: Why did the automated analysis not count and measure the nuclei as accurately as in the previous image?</a:t>
            </a:r>
            <a:endParaRPr lang="en-US" dirty="0"/>
          </a:p>
        </p:txBody>
      </p:sp>
      <p:sp>
        <p:nvSpPr>
          <p:cNvPr id="4" name="Slide Number Placeholder 3"/>
          <p:cNvSpPr>
            <a:spLocks noGrp="1"/>
          </p:cNvSpPr>
          <p:nvPr>
            <p:ph type="sldNum" sz="quarter" idx="10"/>
          </p:nvPr>
        </p:nvSpPr>
        <p:spPr/>
        <p:txBody>
          <a:bodyPr/>
          <a:lstStyle/>
          <a:p>
            <a:pPr>
              <a:defRPr/>
            </a:pPr>
            <a:fld id="{3058C469-F4A9-3A4F-BF0D-449113063EE9}" type="slidenum">
              <a:rPr lang="en-US" smtClean="0"/>
              <a:pPr>
                <a:defRPr/>
              </a:pPr>
              <a:t>14</a:t>
            </a:fld>
            <a:endParaRPr lang="en-US"/>
          </a:p>
        </p:txBody>
      </p:sp>
    </p:spTree>
    <p:extLst>
      <p:ext uri="{BB962C8B-B14F-4D97-AF65-F5344CB8AC3E}">
        <p14:creationId xmlns:p14="http://schemas.microsoft.com/office/powerpoint/2010/main" val="161113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100" kern="1200" dirty="0" smtClean="0">
                <a:solidFill>
                  <a:schemeClr val="tx1"/>
                </a:solidFill>
                <a:effectLst/>
                <a:latin typeface="+mn-lt"/>
                <a:ea typeface="ＭＳ Ｐゴシック" charset="0"/>
                <a:cs typeface="ＭＳ Ｐゴシック" charset="0"/>
              </a:rPr>
              <a:t>Q4: What are likely reasons why the various black particles were not included?</a:t>
            </a:r>
            <a:endParaRPr lang="en-US" dirty="0"/>
          </a:p>
        </p:txBody>
      </p:sp>
      <p:sp>
        <p:nvSpPr>
          <p:cNvPr id="4" name="Slide Number Placeholder 3"/>
          <p:cNvSpPr>
            <a:spLocks noGrp="1"/>
          </p:cNvSpPr>
          <p:nvPr>
            <p:ph type="sldNum" sz="quarter" idx="10"/>
          </p:nvPr>
        </p:nvSpPr>
        <p:spPr/>
        <p:txBody>
          <a:bodyPr/>
          <a:lstStyle/>
          <a:p>
            <a:pPr>
              <a:defRPr/>
            </a:pPr>
            <a:fld id="{3058C469-F4A9-3A4F-BF0D-449113063EE9}" type="slidenum">
              <a:rPr lang="en-US" smtClean="0"/>
              <a:pPr>
                <a:defRPr/>
              </a:pPr>
              <a:t>15</a:t>
            </a:fld>
            <a:endParaRPr lang="en-US"/>
          </a:p>
        </p:txBody>
      </p:sp>
    </p:spTree>
    <p:extLst>
      <p:ext uri="{BB962C8B-B14F-4D97-AF65-F5344CB8AC3E}">
        <p14:creationId xmlns:p14="http://schemas.microsoft.com/office/powerpoint/2010/main" val="2563762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100" kern="1200" dirty="0" smtClean="0">
                <a:solidFill>
                  <a:schemeClr val="tx1"/>
                </a:solidFill>
                <a:effectLst/>
                <a:latin typeface="+mn-lt"/>
                <a:ea typeface="ＭＳ Ｐゴシック" charset="0"/>
                <a:cs typeface="ＭＳ Ｐゴシック" charset="0"/>
              </a:rPr>
              <a:t>Q6: Are there still black particles that you think should have been included?</a:t>
            </a:r>
          </a:p>
          <a:p>
            <a:pPr lvl="0"/>
            <a:r>
              <a:rPr lang="en-US" sz="1100" kern="1200" dirty="0" smtClean="0">
                <a:solidFill>
                  <a:schemeClr val="tx1"/>
                </a:solidFill>
                <a:effectLst/>
                <a:latin typeface="+mn-lt"/>
                <a:ea typeface="ＭＳ Ｐゴシック" charset="0"/>
                <a:cs typeface="ＭＳ Ｐゴシック" charset="0"/>
              </a:rPr>
              <a:t>Q7: What could you change to include more of the particles?</a:t>
            </a:r>
            <a:endParaRPr lang="en-US" sz="1100" kern="1200" dirty="0">
              <a:solidFill>
                <a:schemeClr val="tx1"/>
              </a:solidFill>
              <a:effectLst/>
              <a:latin typeface="+mn-lt"/>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pPr>
              <a:defRPr/>
            </a:pPr>
            <a:fld id="{3058C469-F4A9-3A4F-BF0D-449113063EE9}" type="slidenum">
              <a:rPr lang="en-US" smtClean="0"/>
              <a:pPr>
                <a:defRPr/>
              </a:pPr>
              <a:t>16</a:t>
            </a:fld>
            <a:endParaRPr lang="en-US"/>
          </a:p>
        </p:txBody>
      </p:sp>
    </p:spTree>
    <p:extLst>
      <p:ext uri="{BB962C8B-B14F-4D97-AF65-F5344CB8AC3E}">
        <p14:creationId xmlns:p14="http://schemas.microsoft.com/office/powerpoint/2010/main" val="3433210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glow rad="101600">
                    <a:schemeClr val="bg1">
                      <a:alpha val="50000"/>
                    </a:schemeClr>
                  </a:glow>
                </a:effectLst>
              </a:defRPr>
            </a:lvl1pPr>
          </a:lstStyle>
          <a:p>
            <a:r>
              <a:rPr lang="en-US" dirty="0" smtClean="0"/>
              <a:t>Click to edit Master title style</a:t>
            </a:r>
            <a:endParaRPr lang="en-US" dirty="0"/>
          </a:p>
        </p:txBody>
      </p:sp>
    </p:spTree>
    <p:extLst>
      <p:ext uri="{BB962C8B-B14F-4D97-AF65-F5344CB8AC3E}">
        <p14:creationId xmlns:p14="http://schemas.microsoft.com/office/powerpoint/2010/main" val="32550411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257175" indent="-257175">
              <a:buFont typeface="Arial" panose="020B0604020202020204" pitchFamily="34" charset="0"/>
              <a:buChar char="•"/>
              <a:defRPr/>
            </a:lvl1pPr>
            <a:lvl4pPr>
              <a:defRPr baseline="0">
                <a:solidFill>
                  <a:srgbClr val="4A2E12"/>
                </a:solidFill>
                <a:effectLst>
                  <a:outerShdw blurRad="190500" dist="101600" dir="2700000" algn="tl" rotWithShape="0">
                    <a:srgbClr val="000000">
                      <a:alpha val="20000"/>
                    </a:srgbClr>
                  </a:outerShdw>
                </a:effectLst>
                <a:latin typeface="Helvetica" panose="020B0604020202020204" pitchFamily="34" charset="0"/>
              </a:defRPr>
            </a:lvl4pPr>
            <a:lvl5pPr>
              <a:defRPr baseline="0">
                <a:solidFill>
                  <a:srgbClr val="4A2E12"/>
                </a:solidFill>
                <a:effectLst>
                  <a:outerShdw blurRad="190500" dist="101600" dir="2700000" algn="tl" rotWithShape="0">
                    <a:srgbClr val="000000">
                      <a:alpha val="20000"/>
                    </a:srgbClr>
                  </a:outerShdw>
                </a:effectLst>
                <a:latin typeface="Helvetica"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2282992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415519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609600" y="1428750"/>
            <a:ext cx="3749040" cy="3106674"/>
          </a:xfrm>
        </p:spPr>
        <p:txBody>
          <a:bodyPr/>
          <a:lstStyle>
            <a:lvl3pPr>
              <a:defRPr baseline="0"/>
            </a:lvl3pPr>
            <a:lvl4pPr>
              <a:defRPr baseline="0">
                <a:solidFill>
                  <a:srgbClr val="4A2E12"/>
                </a:solidFill>
                <a:latin typeface="Helvetica" panose="020B0604020202020204" pitchFamily="34" charset="0"/>
              </a:defRPr>
            </a:lvl4pPr>
            <a:lvl5pPr>
              <a:defRPr baseline="0">
                <a:solidFill>
                  <a:srgbClr val="4A2E12"/>
                </a:solidFill>
                <a:latin typeface="Helvetica"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3"/>
          <p:cNvSpPr>
            <a:spLocks noGrp="1"/>
          </p:cNvSpPr>
          <p:nvPr>
            <p:ph sz="quarter" idx="11"/>
          </p:nvPr>
        </p:nvSpPr>
        <p:spPr>
          <a:xfrm>
            <a:off x="4785360" y="1428750"/>
            <a:ext cx="3749040" cy="3106674"/>
          </a:xfrm>
        </p:spPr>
        <p:txBody>
          <a:bodyPr/>
          <a:lstStyle>
            <a:lvl4pPr>
              <a:defRPr baseline="0">
                <a:solidFill>
                  <a:srgbClr val="4A2E12"/>
                </a:solidFill>
                <a:latin typeface="Helvetica" panose="020B0604020202020204" pitchFamily="34" charset="0"/>
              </a:defRPr>
            </a:lvl4pPr>
            <a:lvl5pPr>
              <a:defRPr baseline="0">
                <a:solidFill>
                  <a:srgbClr val="4A2E12"/>
                </a:solidFill>
                <a:latin typeface="Helvetica"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868555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
    <p:spTree>
      <p:nvGrpSpPr>
        <p:cNvPr id="1" name=""/>
        <p:cNvGrpSpPr/>
        <p:nvPr/>
      </p:nvGrpSpPr>
      <p:grpSpPr>
        <a:xfrm>
          <a:off x="0" y="0"/>
          <a:ext cx="0" cy="0"/>
          <a:chOff x="0" y="0"/>
          <a:chExt cx="0" cy="0"/>
        </a:xfrm>
      </p:grpSpPr>
      <p:sp>
        <p:nvSpPr>
          <p:cNvPr id="2" name="Title 1"/>
          <p:cNvSpPr>
            <a:spLocks noGrp="1"/>
          </p:cNvSpPr>
          <p:nvPr>
            <p:ph type="title"/>
          </p:nvPr>
        </p:nvSpPr>
        <p:spPr>
          <a:xfrm>
            <a:off x="609600" y="1828800"/>
            <a:ext cx="7924800" cy="857250"/>
          </a:xfrm>
        </p:spPr>
        <p:txBody>
          <a:bodyPr anchor="ctr"/>
          <a:lstStyle>
            <a:lvl1pPr>
              <a:defRPr sz="2400"/>
            </a:lvl1pPr>
          </a:lstStyle>
          <a:p>
            <a:r>
              <a:rPr lang="en-US" dirty="0" smtClean="0"/>
              <a:t>Click to edit Master title style</a:t>
            </a:r>
            <a:endParaRPr lang="en-US" dirty="0"/>
          </a:p>
        </p:txBody>
      </p:sp>
      <p:sp>
        <p:nvSpPr>
          <p:cNvPr id="7" name="Text Placeholder 6"/>
          <p:cNvSpPr>
            <a:spLocks noGrp="1"/>
          </p:cNvSpPr>
          <p:nvPr>
            <p:ph type="body" sz="quarter" idx="10"/>
          </p:nvPr>
        </p:nvSpPr>
        <p:spPr>
          <a:xfrm>
            <a:off x="914400" y="2857500"/>
            <a:ext cx="7315200" cy="685800"/>
          </a:xfrm>
        </p:spPr>
        <p:txBody>
          <a:bodyPr/>
          <a:lstStyle>
            <a:lvl1pPr marL="0" indent="0" algn="ctr">
              <a:buNone/>
              <a:defRPr/>
            </a:lvl1pPr>
          </a:lstStyle>
          <a:p>
            <a:pPr lvl="0"/>
            <a:r>
              <a:rPr lang="en-US" dirty="0" smtClean="0"/>
              <a:t>Click to edit Master text styles</a:t>
            </a:r>
          </a:p>
        </p:txBody>
      </p:sp>
    </p:spTree>
    <p:extLst>
      <p:ext uri="{BB962C8B-B14F-4D97-AF65-F5344CB8AC3E}">
        <p14:creationId xmlns:p14="http://schemas.microsoft.com/office/powerpoint/2010/main" val="163898842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fabianbackground_DT_1920x1080_darkerA.jpg"/>
          <p:cNvPicPr>
            <a:picLocks noChangeAspect="1"/>
          </p:cNvPicPr>
          <p:nvPr userDrawn="1"/>
        </p:nvPicPr>
        <p:blipFill>
          <a:blip r:embed="rId7" cstate="email">
            <a:extLst>
              <a:ext uri="{BEBA8EAE-BF5A-486C-A8C5-ECC9F3942E4B}">
                <a14:imgProps xmlns:a14="http://schemas.microsoft.com/office/drawing/2010/main">
                  <a14:imgLayer r:embed="rId8">
                    <a14:imgEffect>
                      <a14:brightnessContrast bright="10000"/>
                    </a14:imgEffect>
                  </a14:imgLayer>
                </a14:imgProps>
              </a:ext>
              <a:ext uri="{28A0092B-C50C-407E-A947-70E740481C1C}">
                <a14:useLocalDpi xmlns:a14="http://schemas.microsoft.com/office/drawing/2010/main" val="0"/>
              </a:ext>
            </a:extLst>
          </a:blip>
          <a:stretch>
            <a:fillRect/>
          </a:stretch>
        </p:blipFill>
        <p:spPr>
          <a:xfrm>
            <a:off x="2" y="0"/>
            <a:ext cx="9143107" cy="5143500"/>
          </a:xfrm>
          <a:prstGeom prst="rect">
            <a:avLst/>
          </a:prstGeom>
        </p:spPr>
      </p:pic>
      <p:sp>
        <p:nvSpPr>
          <p:cNvPr id="2" name="Title Placeholder 1"/>
          <p:cNvSpPr>
            <a:spLocks noGrp="1"/>
          </p:cNvSpPr>
          <p:nvPr>
            <p:ph type="title"/>
          </p:nvPr>
        </p:nvSpPr>
        <p:spPr bwMode="auto">
          <a:xfrm>
            <a:off x="609600" y="400050"/>
            <a:ext cx="79248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1633" tIns="40817" rIns="81633" bIns="40817" numCol="1" anchor="t"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609600" y="1406424"/>
            <a:ext cx="7924800" cy="3108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1633" tIns="40817" rIns="81633" bIns="40817"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a:t>
            </a:r>
            <a:r>
              <a:rPr lang="en-US" dirty="0" smtClean="0"/>
              <a:t>level</a:t>
            </a:r>
            <a:endParaRPr lang="en-US" dirty="0"/>
          </a:p>
        </p:txBody>
      </p:sp>
      <p:pic>
        <p:nvPicPr>
          <p:cNvPr id="3" name="Picture 2"/>
          <p:cNvPicPr>
            <a:picLocks noChangeAspect="1"/>
          </p:cNvPicPr>
          <p:nvPr userDrawn="1"/>
        </p:nvPicPr>
        <p:blipFill>
          <a:blip r:embed="rId9" cstate="email">
            <a:extLst>
              <a:ext uri="{28A0092B-C50C-407E-A947-70E740481C1C}">
                <a14:useLocalDpi xmlns:a14="http://schemas.microsoft.com/office/drawing/2010/main" val="0"/>
              </a:ext>
            </a:extLst>
          </a:blip>
          <a:stretch>
            <a:fillRect/>
          </a:stretch>
        </p:blipFill>
        <p:spPr>
          <a:xfrm>
            <a:off x="5943601" y="4572000"/>
            <a:ext cx="3062601" cy="50955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Lst>
  <p:timing>
    <p:tnLst>
      <p:par>
        <p:cTn id="1" dur="indefinite" restart="never" nodeType="tmRoot"/>
      </p:par>
    </p:tnLst>
  </p:timing>
  <p:txStyles>
    <p:titleStyle>
      <a:lvl1pPr algn="ctr" rtl="0" eaLnBrk="0" fontAlgn="base" hangingPunct="0">
        <a:spcBef>
          <a:spcPct val="0"/>
        </a:spcBef>
        <a:spcAft>
          <a:spcPct val="0"/>
        </a:spcAft>
        <a:defRPr sz="2100" b="1" i="0" u="none" kern="1200" spc="42">
          <a:solidFill>
            <a:schemeClr val="tx1">
              <a:lumMod val="85000"/>
              <a:lumOff val="15000"/>
            </a:schemeClr>
          </a:solidFill>
          <a:effectLst>
            <a:glow rad="101600">
              <a:schemeClr val="bg1">
                <a:alpha val="50000"/>
              </a:schemeClr>
            </a:glow>
          </a:effectLst>
          <a:latin typeface="Helvetica"/>
          <a:ea typeface="ＭＳ Ｐゴシック" charset="0"/>
          <a:cs typeface="Helvetica"/>
        </a:defRPr>
      </a:lvl1pPr>
      <a:lvl2pPr algn="ctr" rtl="0" eaLnBrk="0" fontAlgn="base" hangingPunct="0">
        <a:spcBef>
          <a:spcPct val="0"/>
        </a:spcBef>
        <a:spcAft>
          <a:spcPct val="0"/>
        </a:spcAft>
        <a:defRPr sz="1800" b="1">
          <a:solidFill>
            <a:schemeClr val="bg1"/>
          </a:solidFill>
          <a:latin typeface="Lucida Sans" charset="0"/>
          <a:ea typeface="ＭＳ Ｐゴシック" charset="0"/>
        </a:defRPr>
      </a:lvl2pPr>
      <a:lvl3pPr algn="ctr" rtl="0" eaLnBrk="0" fontAlgn="base" hangingPunct="0">
        <a:spcBef>
          <a:spcPct val="0"/>
        </a:spcBef>
        <a:spcAft>
          <a:spcPct val="0"/>
        </a:spcAft>
        <a:defRPr sz="1800" b="1">
          <a:solidFill>
            <a:schemeClr val="bg1"/>
          </a:solidFill>
          <a:latin typeface="Lucida Sans" charset="0"/>
          <a:ea typeface="ＭＳ Ｐゴシック" charset="0"/>
        </a:defRPr>
      </a:lvl3pPr>
      <a:lvl4pPr algn="ctr" rtl="0" eaLnBrk="0" fontAlgn="base" hangingPunct="0">
        <a:spcBef>
          <a:spcPct val="0"/>
        </a:spcBef>
        <a:spcAft>
          <a:spcPct val="0"/>
        </a:spcAft>
        <a:defRPr sz="1800" b="1">
          <a:solidFill>
            <a:schemeClr val="bg1"/>
          </a:solidFill>
          <a:latin typeface="Lucida Sans" charset="0"/>
          <a:ea typeface="ＭＳ Ｐゴシック" charset="0"/>
        </a:defRPr>
      </a:lvl4pPr>
      <a:lvl5pPr algn="ctr" rtl="0" eaLnBrk="0" fontAlgn="base" hangingPunct="0">
        <a:spcBef>
          <a:spcPct val="0"/>
        </a:spcBef>
        <a:spcAft>
          <a:spcPct val="0"/>
        </a:spcAft>
        <a:defRPr sz="1800" b="1">
          <a:solidFill>
            <a:schemeClr val="bg1"/>
          </a:solidFill>
          <a:latin typeface="Lucida Sans" charset="0"/>
          <a:ea typeface="ＭＳ Ｐゴシック" charset="0"/>
        </a:defRPr>
      </a:lvl5pPr>
      <a:lvl6pPr marL="306125" algn="ctr" rtl="0" fontAlgn="base">
        <a:spcBef>
          <a:spcPct val="0"/>
        </a:spcBef>
        <a:spcAft>
          <a:spcPct val="0"/>
        </a:spcAft>
        <a:defRPr sz="2850" b="1">
          <a:solidFill>
            <a:schemeClr val="tx1"/>
          </a:solidFill>
          <a:latin typeface="Lucida Sans" charset="0"/>
          <a:ea typeface="ＭＳ Ｐゴシック" charset="0"/>
        </a:defRPr>
      </a:lvl6pPr>
      <a:lvl7pPr marL="612251" algn="ctr" rtl="0" fontAlgn="base">
        <a:spcBef>
          <a:spcPct val="0"/>
        </a:spcBef>
        <a:spcAft>
          <a:spcPct val="0"/>
        </a:spcAft>
        <a:defRPr sz="2850" b="1">
          <a:solidFill>
            <a:schemeClr val="tx1"/>
          </a:solidFill>
          <a:latin typeface="Lucida Sans" charset="0"/>
          <a:ea typeface="ＭＳ Ｐゴシック" charset="0"/>
        </a:defRPr>
      </a:lvl7pPr>
      <a:lvl8pPr marL="918376" algn="ctr" rtl="0" fontAlgn="base">
        <a:spcBef>
          <a:spcPct val="0"/>
        </a:spcBef>
        <a:spcAft>
          <a:spcPct val="0"/>
        </a:spcAft>
        <a:defRPr sz="2850" b="1">
          <a:solidFill>
            <a:schemeClr val="tx1"/>
          </a:solidFill>
          <a:latin typeface="Lucida Sans" charset="0"/>
          <a:ea typeface="ＭＳ Ｐゴシック" charset="0"/>
        </a:defRPr>
      </a:lvl8pPr>
      <a:lvl9pPr marL="1224501" algn="ctr" rtl="0" fontAlgn="base">
        <a:spcBef>
          <a:spcPct val="0"/>
        </a:spcBef>
        <a:spcAft>
          <a:spcPct val="0"/>
        </a:spcAft>
        <a:defRPr sz="2850" b="1">
          <a:solidFill>
            <a:schemeClr val="tx1"/>
          </a:solidFill>
          <a:latin typeface="Lucida Sans" charset="0"/>
          <a:ea typeface="ＭＳ Ｐゴシック"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sz="1800" b="0" i="0" kern="1200">
          <a:solidFill>
            <a:srgbClr val="4A2E12"/>
          </a:solidFill>
          <a:effectLst>
            <a:outerShdw blurRad="190500" dist="101600" dir="2700000" algn="tl" rotWithShape="0">
              <a:srgbClr val="000000">
                <a:alpha val="20000"/>
              </a:srgbClr>
            </a:outerShdw>
          </a:effectLst>
          <a:latin typeface="Helvetica"/>
          <a:ea typeface="ＭＳ Ｐゴシック" charset="0"/>
          <a:cs typeface="Helvetica"/>
        </a:defRPr>
      </a:lvl1pPr>
      <a:lvl2pPr marL="496849" indent="-190838" algn="l" rtl="0" eaLnBrk="0" fontAlgn="base" hangingPunct="0">
        <a:spcBef>
          <a:spcPct val="20000"/>
        </a:spcBef>
        <a:spcAft>
          <a:spcPct val="0"/>
        </a:spcAft>
        <a:buFont typeface="Arial" charset="0"/>
        <a:buChar char="•"/>
        <a:defRPr sz="1650" b="0" i="0" kern="1200">
          <a:solidFill>
            <a:srgbClr val="4A2E12"/>
          </a:solidFill>
          <a:effectLst>
            <a:outerShdw blurRad="190500" dist="101600" dir="2700000" algn="tl" rotWithShape="0">
              <a:srgbClr val="000000">
                <a:alpha val="20000"/>
              </a:srgbClr>
            </a:outerShdw>
          </a:effectLst>
          <a:latin typeface="Helvetica"/>
          <a:ea typeface="ＭＳ Ｐゴシック" charset="0"/>
          <a:cs typeface="Helvetica"/>
        </a:defRPr>
      </a:lvl2pPr>
      <a:lvl3pPr marL="764692" indent="-152671" algn="l" rtl="0" eaLnBrk="0" fontAlgn="base" hangingPunct="0">
        <a:spcBef>
          <a:spcPct val="20000"/>
        </a:spcBef>
        <a:spcAft>
          <a:spcPct val="0"/>
        </a:spcAft>
        <a:buFont typeface="Lucida Grande" charset="0"/>
        <a:buChar char="–"/>
        <a:defRPr sz="1500" b="0" i="0" kern="1200">
          <a:solidFill>
            <a:srgbClr val="4A2E12"/>
          </a:solidFill>
          <a:effectLst>
            <a:outerShdw blurRad="190500" dist="101600" dir="2700000" algn="tl" rotWithShape="0">
              <a:srgbClr val="000000">
                <a:alpha val="20000"/>
              </a:srgbClr>
            </a:outerShdw>
          </a:effectLst>
          <a:latin typeface="Helvetica"/>
          <a:ea typeface="ＭＳ Ｐゴシック" charset="0"/>
          <a:cs typeface="Helvetica"/>
        </a:defRPr>
      </a:lvl3pPr>
      <a:lvl4pPr marL="1071372" indent="-152671" algn="l" rtl="0" eaLnBrk="0" fontAlgn="base" hangingPunct="0">
        <a:spcBef>
          <a:spcPct val="20000"/>
        </a:spcBef>
        <a:spcAft>
          <a:spcPct val="0"/>
        </a:spcAft>
        <a:buFont typeface="Arial" charset="0"/>
        <a:buChar char="–"/>
        <a:defRPr sz="1350" kern="1200">
          <a:solidFill>
            <a:srgbClr val="F9F4A7"/>
          </a:solidFill>
          <a:effectLst>
            <a:outerShdw blurRad="190500" dist="101600" dir="2700000" algn="tl" rotWithShape="0">
              <a:srgbClr val="000000">
                <a:alpha val="40000"/>
              </a:srgbClr>
            </a:outerShdw>
          </a:effectLst>
          <a:latin typeface="Lucida Sans"/>
          <a:ea typeface="ＭＳ Ｐゴシック" charset="0"/>
          <a:cs typeface="Lucida Sans"/>
        </a:defRPr>
      </a:lvl4pPr>
      <a:lvl5pPr marL="1377383" indent="-152671" algn="l" rtl="0" eaLnBrk="0" fontAlgn="base" hangingPunct="0">
        <a:spcBef>
          <a:spcPct val="20000"/>
        </a:spcBef>
        <a:spcAft>
          <a:spcPct val="0"/>
        </a:spcAft>
        <a:buFont typeface="Arial" charset="0"/>
        <a:buChar char="»"/>
        <a:defRPr sz="1350" kern="1200">
          <a:solidFill>
            <a:srgbClr val="F9F4A7"/>
          </a:solidFill>
          <a:effectLst>
            <a:outerShdw blurRad="190500" dist="101600" dir="2700000" algn="tl" rotWithShape="0">
              <a:srgbClr val="000000">
                <a:alpha val="40000"/>
              </a:srgbClr>
            </a:outerShdw>
          </a:effectLst>
          <a:latin typeface="Lucida Sans"/>
          <a:ea typeface="ＭＳ Ｐゴシック" charset="0"/>
          <a:cs typeface="Lucida Sans"/>
        </a:defRPr>
      </a:lvl5pPr>
      <a:lvl6pPr marL="1683689" indent="-153063" algn="l" defTabSz="612251" rtl="0" eaLnBrk="1" latinLnBrk="0" hangingPunct="1">
        <a:spcBef>
          <a:spcPct val="20000"/>
        </a:spcBef>
        <a:buFont typeface="Arial" pitchFamily="34" charset="0"/>
        <a:buChar char="•"/>
        <a:defRPr sz="1350" kern="1200">
          <a:solidFill>
            <a:schemeClr val="tx1"/>
          </a:solidFill>
          <a:latin typeface="+mn-lt"/>
          <a:ea typeface="+mn-ea"/>
          <a:cs typeface="+mn-cs"/>
        </a:defRPr>
      </a:lvl6pPr>
      <a:lvl7pPr marL="1989814" indent="-153063" algn="l" defTabSz="612251" rtl="0" eaLnBrk="1" latinLnBrk="0" hangingPunct="1">
        <a:spcBef>
          <a:spcPct val="20000"/>
        </a:spcBef>
        <a:buFont typeface="Arial" pitchFamily="34" charset="0"/>
        <a:buChar char="•"/>
        <a:defRPr sz="1350" kern="1200">
          <a:solidFill>
            <a:schemeClr val="tx1"/>
          </a:solidFill>
          <a:latin typeface="+mn-lt"/>
          <a:ea typeface="+mn-ea"/>
          <a:cs typeface="+mn-cs"/>
        </a:defRPr>
      </a:lvl7pPr>
      <a:lvl8pPr marL="2295940" indent="-153063" algn="l" defTabSz="612251" rtl="0" eaLnBrk="1" latinLnBrk="0" hangingPunct="1">
        <a:spcBef>
          <a:spcPct val="20000"/>
        </a:spcBef>
        <a:buFont typeface="Arial" pitchFamily="34" charset="0"/>
        <a:buChar char="•"/>
        <a:defRPr sz="1350" kern="1200">
          <a:solidFill>
            <a:schemeClr val="tx1"/>
          </a:solidFill>
          <a:latin typeface="+mn-lt"/>
          <a:ea typeface="+mn-ea"/>
          <a:cs typeface="+mn-cs"/>
        </a:defRPr>
      </a:lvl8pPr>
      <a:lvl9pPr marL="2602065" indent="-153063" algn="l" defTabSz="612251" rtl="0" eaLnBrk="1" latinLnBrk="0" hangingPunct="1">
        <a:spcBef>
          <a:spcPct val="20000"/>
        </a:spcBef>
        <a:buFont typeface="Arial" pitchFamily="34" charset="0"/>
        <a:buChar char="•"/>
        <a:defRPr sz="1350" kern="1200">
          <a:solidFill>
            <a:schemeClr val="tx1"/>
          </a:solidFill>
          <a:latin typeface="+mn-lt"/>
          <a:ea typeface="+mn-ea"/>
          <a:cs typeface="+mn-cs"/>
        </a:defRPr>
      </a:lvl9pPr>
    </p:bodyStyle>
    <p:otherStyle>
      <a:defPPr>
        <a:defRPr lang="en-US"/>
      </a:defPPr>
      <a:lvl1pPr marL="0" algn="l" defTabSz="612251" rtl="0" eaLnBrk="1" latinLnBrk="0" hangingPunct="1">
        <a:defRPr sz="1200" kern="1200">
          <a:solidFill>
            <a:schemeClr val="tx1"/>
          </a:solidFill>
          <a:latin typeface="+mn-lt"/>
          <a:ea typeface="+mn-ea"/>
          <a:cs typeface="+mn-cs"/>
        </a:defRPr>
      </a:lvl1pPr>
      <a:lvl2pPr marL="306125" algn="l" defTabSz="612251" rtl="0" eaLnBrk="1" latinLnBrk="0" hangingPunct="1">
        <a:defRPr sz="1200" kern="1200">
          <a:solidFill>
            <a:schemeClr val="tx1"/>
          </a:solidFill>
          <a:latin typeface="+mn-lt"/>
          <a:ea typeface="+mn-ea"/>
          <a:cs typeface="+mn-cs"/>
        </a:defRPr>
      </a:lvl2pPr>
      <a:lvl3pPr marL="612251" algn="l" defTabSz="612251" rtl="0" eaLnBrk="1" latinLnBrk="0" hangingPunct="1">
        <a:defRPr sz="1200" kern="1200">
          <a:solidFill>
            <a:schemeClr val="tx1"/>
          </a:solidFill>
          <a:latin typeface="+mn-lt"/>
          <a:ea typeface="+mn-ea"/>
          <a:cs typeface="+mn-cs"/>
        </a:defRPr>
      </a:lvl3pPr>
      <a:lvl4pPr marL="918376" algn="l" defTabSz="612251" rtl="0" eaLnBrk="1" latinLnBrk="0" hangingPunct="1">
        <a:defRPr sz="1200" kern="1200">
          <a:solidFill>
            <a:schemeClr val="tx1"/>
          </a:solidFill>
          <a:latin typeface="+mn-lt"/>
          <a:ea typeface="+mn-ea"/>
          <a:cs typeface="+mn-cs"/>
        </a:defRPr>
      </a:lvl4pPr>
      <a:lvl5pPr marL="1224501" algn="l" defTabSz="612251" rtl="0" eaLnBrk="1" latinLnBrk="0" hangingPunct="1">
        <a:defRPr sz="1200" kern="1200">
          <a:solidFill>
            <a:schemeClr val="tx1"/>
          </a:solidFill>
          <a:latin typeface="+mn-lt"/>
          <a:ea typeface="+mn-ea"/>
          <a:cs typeface="+mn-cs"/>
        </a:defRPr>
      </a:lvl5pPr>
      <a:lvl6pPr marL="1530626" algn="l" defTabSz="612251" rtl="0" eaLnBrk="1" latinLnBrk="0" hangingPunct="1">
        <a:defRPr sz="1200" kern="1200">
          <a:solidFill>
            <a:schemeClr val="tx1"/>
          </a:solidFill>
          <a:latin typeface="+mn-lt"/>
          <a:ea typeface="+mn-ea"/>
          <a:cs typeface="+mn-cs"/>
        </a:defRPr>
      </a:lvl6pPr>
      <a:lvl7pPr marL="1836752" algn="l" defTabSz="612251" rtl="0" eaLnBrk="1" latinLnBrk="0" hangingPunct="1">
        <a:defRPr sz="1200" kern="1200">
          <a:solidFill>
            <a:schemeClr val="tx1"/>
          </a:solidFill>
          <a:latin typeface="+mn-lt"/>
          <a:ea typeface="+mn-ea"/>
          <a:cs typeface="+mn-cs"/>
        </a:defRPr>
      </a:lvl7pPr>
      <a:lvl8pPr marL="2142877" algn="l" defTabSz="612251" rtl="0" eaLnBrk="1" latinLnBrk="0" hangingPunct="1">
        <a:defRPr sz="1200" kern="1200">
          <a:solidFill>
            <a:schemeClr val="tx1"/>
          </a:solidFill>
          <a:latin typeface="+mn-lt"/>
          <a:ea typeface="+mn-ea"/>
          <a:cs typeface="+mn-cs"/>
        </a:defRPr>
      </a:lvl8pPr>
      <a:lvl9pPr marL="2449002" algn="l" defTabSz="612251"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cellprofiler.org/" TargetMode="External"/><Relationship Id="rId2" Type="http://schemas.openxmlformats.org/officeDocument/2006/relationships/hyperlink" Target="https://imagej.nih.gov/ij/" TargetMode="External"/><Relationship Id="rId1" Type="http://schemas.openxmlformats.org/officeDocument/2006/relationships/slideLayout" Target="../slideLayouts/slideLayout2.xml"/><Relationship Id="rId5" Type="http://schemas.openxmlformats.org/officeDocument/2006/relationships/hyperlink" Target="http://x-laboratory.org/" TargetMode="External"/><Relationship Id="rId4" Type="http://schemas.openxmlformats.org/officeDocument/2006/relationships/hyperlink" Target="https://www.hhmi.org/biointeractiv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199" y="285750"/>
            <a:ext cx="5943600" cy="857250"/>
          </a:xfrm>
        </p:spPr>
        <p:txBody>
          <a:bodyPr/>
          <a:lstStyle/>
          <a:p>
            <a:r>
              <a:rPr lang="en-US" dirty="0" smtClean="0"/>
              <a:t>Cell Image Analysis, Part 2</a:t>
            </a:r>
            <a:endParaRPr lang="en-US" dirty="0"/>
          </a:p>
        </p:txBody>
      </p:sp>
      <p:sp>
        <p:nvSpPr>
          <p:cNvPr id="3" name="Text Placeholder 2"/>
          <p:cNvSpPr>
            <a:spLocks noGrp="1"/>
          </p:cNvSpPr>
          <p:nvPr>
            <p:ph type="body" sz="quarter" idx="10"/>
          </p:nvPr>
        </p:nvSpPr>
        <p:spPr>
          <a:xfrm>
            <a:off x="1828800" y="3768645"/>
            <a:ext cx="5486400" cy="933450"/>
          </a:xfrm>
        </p:spPr>
        <p:txBody>
          <a:bodyPr/>
          <a:lstStyle/>
          <a:p>
            <a:r>
              <a:rPr lang="en-US" dirty="0" smtClean="0"/>
              <a:t>David Julian</a:t>
            </a:r>
            <a:br>
              <a:rPr lang="en-US" dirty="0" smtClean="0"/>
            </a:br>
            <a:r>
              <a:rPr lang="en-US" sz="1600" dirty="0" smtClean="0"/>
              <a:t>University of Florida</a:t>
            </a:r>
            <a:endParaRPr lang="en-US" dirty="0" smtClean="0"/>
          </a:p>
          <a:p>
            <a:r>
              <a:rPr lang="en-US" sz="1600" dirty="0" smtClean="0"/>
              <a:t>ASCB Conference 2016</a:t>
            </a:r>
          </a:p>
        </p:txBody>
      </p:sp>
      <p:pic>
        <p:nvPicPr>
          <p:cNvPr id="2050" name="Picture 2" descr="http://www.cb.uu.se/~carolina/CP_images/res_BFsimple.GIF"/>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13000" t="12000" r="10000" b="12000"/>
          <a:stretch/>
        </p:blipFill>
        <p:spPr bwMode="auto">
          <a:xfrm>
            <a:off x="2770604" y="1047750"/>
            <a:ext cx="360279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73492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clrChange>
              <a:clrFrom>
                <a:srgbClr val="0A3B76"/>
              </a:clrFrom>
              <a:clrTo>
                <a:srgbClr val="0A3B76">
                  <a:alpha val="0"/>
                </a:srgbClr>
              </a:clrTo>
            </a:clrChange>
          </a:blip>
          <a:stretch>
            <a:fillRect/>
          </a:stretch>
        </p:blipFill>
        <p:spPr>
          <a:xfrm>
            <a:off x="1458281" y="122401"/>
            <a:ext cx="4780693" cy="4896803"/>
          </a:xfrm>
          <a:prstGeom prst="rect">
            <a:avLst/>
          </a:prstGeom>
        </p:spPr>
      </p:pic>
    </p:spTree>
    <p:extLst>
      <p:ext uri="{BB962C8B-B14F-4D97-AF65-F5344CB8AC3E}">
        <p14:creationId xmlns:p14="http://schemas.microsoft.com/office/powerpoint/2010/main" val="990635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clrChange>
              <a:clrFrom>
                <a:srgbClr val="0A3B76"/>
              </a:clrFrom>
              <a:clrTo>
                <a:srgbClr val="0A3B76">
                  <a:alpha val="0"/>
                </a:srgbClr>
              </a:clrTo>
            </a:clrChange>
          </a:blip>
          <a:stretch>
            <a:fillRect/>
          </a:stretch>
        </p:blipFill>
        <p:spPr>
          <a:xfrm>
            <a:off x="2013806" y="162882"/>
            <a:ext cx="4235958" cy="4877181"/>
          </a:xfrm>
          <a:prstGeom prst="rect">
            <a:avLst/>
          </a:prstGeom>
        </p:spPr>
      </p:pic>
    </p:spTree>
    <p:extLst>
      <p:ext uri="{BB962C8B-B14F-4D97-AF65-F5344CB8AC3E}">
        <p14:creationId xmlns:p14="http://schemas.microsoft.com/office/powerpoint/2010/main" val="26806103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clrChange>
              <a:clrFrom>
                <a:srgbClr val="0A3B76"/>
              </a:clrFrom>
              <a:clrTo>
                <a:srgbClr val="0A3B76">
                  <a:alpha val="0"/>
                </a:srgbClr>
              </a:clrTo>
            </a:clrChange>
          </a:blip>
          <a:stretch>
            <a:fillRect/>
          </a:stretch>
        </p:blipFill>
        <p:spPr>
          <a:xfrm>
            <a:off x="2468880" y="119181"/>
            <a:ext cx="6134100" cy="4814888"/>
          </a:xfrm>
          <a:prstGeom prst="rect">
            <a:avLst/>
          </a:prstGeom>
        </p:spPr>
      </p:pic>
    </p:spTree>
    <p:extLst>
      <p:ext uri="{BB962C8B-B14F-4D97-AF65-F5344CB8AC3E}">
        <p14:creationId xmlns:p14="http://schemas.microsoft.com/office/powerpoint/2010/main" val="22042055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clrChange>
              <a:clrFrom>
                <a:srgbClr val="0A3B76"/>
              </a:clrFrom>
              <a:clrTo>
                <a:srgbClr val="0A3B76">
                  <a:alpha val="0"/>
                </a:srgbClr>
              </a:clrTo>
            </a:clrChange>
          </a:blip>
          <a:stretch>
            <a:fillRect/>
          </a:stretch>
        </p:blipFill>
        <p:spPr>
          <a:xfrm>
            <a:off x="2476500" y="155257"/>
            <a:ext cx="6148388" cy="4824413"/>
          </a:xfrm>
          <a:prstGeom prst="rect">
            <a:avLst/>
          </a:prstGeom>
        </p:spPr>
      </p:pic>
    </p:spTree>
    <p:extLst>
      <p:ext uri="{BB962C8B-B14F-4D97-AF65-F5344CB8AC3E}">
        <p14:creationId xmlns:p14="http://schemas.microsoft.com/office/powerpoint/2010/main" val="25598541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clrChange>
              <a:clrFrom>
                <a:srgbClr val="0A3B76"/>
              </a:clrFrom>
              <a:clrTo>
                <a:srgbClr val="0A3B76">
                  <a:alpha val="0"/>
                </a:srgbClr>
              </a:clrTo>
            </a:clrChange>
          </a:blip>
          <a:stretch>
            <a:fillRect/>
          </a:stretch>
        </p:blipFill>
        <p:spPr>
          <a:xfrm>
            <a:off x="2514600" y="158115"/>
            <a:ext cx="6091238" cy="4810125"/>
          </a:xfrm>
          <a:prstGeom prst="rect">
            <a:avLst/>
          </a:prstGeom>
        </p:spPr>
      </p:pic>
    </p:spTree>
    <p:extLst>
      <p:ext uri="{BB962C8B-B14F-4D97-AF65-F5344CB8AC3E}">
        <p14:creationId xmlns:p14="http://schemas.microsoft.com/office/powerpoint/2010/main" val="1413124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clrChange>
              <a:clrFrom>
                <a:srgbClr val="0A3B76"/>
              </a:clrFrom>
              <a:clrTo>
                <a:srgbClr val="0A3B76">
                  <a:alpha val="0"/>
                </a:srgbClr>
              </a:clrTo>
            </a:clrChange>
          </a:blip>
          <a:stretch>
            <a:fillRect/>
          </a:stretch>
        </p:blipFill>
        <p:spPr>
          <a:xfrm>
            <a:off x="2468880" y="121920"/>
            <a:ext cx="6243638" cy="4838700"/>
          </a:xfrm>
          <a:prstGeom prst="rect">
            <a:avLst/>
          </a:prstGeom>
        </p:spPr>
      </p:pic>
    </p:spTree>
    <p:extLst>
      <p:ext uri="{BB962C8B-B14F-4D97-AF65-F5344CB8AC3E}">
        <p14:creationId xmlns:p14="http://schemas.microsoft.com/office/powerpoint/2010/main" val="6522741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clrChange>
              <a:clrFrom>
                <a:srgbClr val="0A3B76"/>
              </a:clrFrom>
              <a:clrTo>
                <a:srgbClr val="0A3B76">
                  <a:alpha val="0"/>
                </a:srgbClr>
              </a:clrTo>
            </a:clrChange>
            <a:extLst>
              <a:ext uri="{28A0092B-C50C-407E-A947-70E740481C1C}">
                <a14:useLocalDpi xmlns:a14="http://schemas.microsoft.com/office/drawing/2010/main" val="0"/>
              </a:ext>
            </a:extLst>
          </a:blip>
          <a:stretch>
            <a:fillRect/>
          </a:stretch>
        </p:blipFill>
        <p:spPr>
          <a:xfrm>
            <a:off x="1473292" y="121921"/>
            <a:ext cx="7139984" cy="4901297"/>
          </a:xfrm>
          <a:prstGeom prst="rect">
            <a:avLst/>
          </a:prstGeom>
        </p:spPr>
      </p:pic>
    </p:spTree>
    <p:extLst>
      <p:ext uri="{BB962C8B-B14F-4D97-AF65-F5344CB8AC3E}">
        <p14:creationId xmlns:p14="http://schemas.microsoft.com/office/powerpoint/2010/main" val="27765380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clrChange>
              <a:clrFrom>
                <a:srgbClr val="0A3B76"/>
              </a:clrFrom>
              <a:clrTo>
                <a:srgbClr val="0A3B76">
                  <a:alpha val="0"/>
                </a:srgbClr>
              </a:clrTo>
            </a:clrChange>
          </a:blip>
          <a:srcRect l="4581"/>
          <a:stretch/>
        </p:blipFill>
        <p:spPr>
          <a:xfrm>
            <a:off x="0" y="106110"/>
            <a:ext cx="9077706" cy="4722974"/>
          </a:xfrm>
          <a:prstGeom prst="rect">
            <a:avLst/>
          </a:prstGeom>
        </p:spPr>
      </p:pic>
    </p:spTree>
    <p:extLst>
      <p:ext uri="{BB962C8B-B14F-4D97-AF65-F5344CB8AC3E}">
        <p14:creationId xmlns:p14="http://schemas.microsoft.com/office/powerpoint/2010/main" val="39288135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clrChange>
              <a:clrFrom>
                <a:srgbClr val="0A3B76"/>
              </a:clrFrom>
              <a:clrTo>
                <a:srgbClr val="0A3B76">
                  <a:alpha val="0"/>
                </a:srgbClr>
              </a:clrTo>
            </a:clrChange>
          </a:blip>
          <a:stretch>
            <a:fillRect/>
          </a:stretch>
        </p:blipFill>
        <p:spPr>
          <a:xfrm>
            <a:off x="894735" y="148837"/>
            <a:ext cx="5683046" cy="4915067"/>
          </a:xfrm>
          <a:prstGeom prst="rect">
            <a:avLst/>
          </a:prstGeom>
        </p:spPr>
      </p:pic>
    </p:spTree>
    <p:extLst>
      <p:ext uri="{BB962C8B-B14F-4D97-AF65-F5344CB8AC3E}">
        <p14:creationId xmlns:p14="http://schemas.microsoft.com/office/powerpoint/2010/main" val="37258274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clrChange>
              <a:clrFrom>
                <a:srgbClr val="0A3B76"/>
              </a:clrFrom>
              <a:clrTo>
                <a:srgbClr val="0A3B76">
                  <a:alpha val="0"/>
                </a:srgbClr>
              </a:clrTo>
            </a:clrChange>
          </a:blip>
          <a:stretch>
            <a:fillRect/>
          </a:stretch>
        </p:blipFill>
        <p:spPr>
          <a:xfrm>
            <a:off x="2484120" y="175131"/>
            <a:ext cx="4090988" cy="4876800"/>
          </a:xfrm>
          <a:prstGeom prst="rect">
            <a:avLst/>
          </a:prstGeom>
        </p:spPr>
      </p:pic>
    </p:spTree>
    <p:extLst>
      <p:ext uri="{BB962C8B-B14F-4D97-AF65-F5344CB8AC3E}">
        <p14:creationId xmlns:p14="http://schemas.microsoft.com/office/powerpoint/2010/main" val="21626074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Student Learning Goals</a:t>
            </a:r>
            <a:endParaRPr lang="en-US" dirty="0"/>
          </a:p>
        </p:txBody>
      </p:sp>
      <p:sp>
        <p:nvSpPr>
          <p:cNvPr id="7" name="Content Placeholder 6"/>
          <p:cNvSpPr>
            <a:spLocks noGrp="1"/>
          </p:cNvSpPr>
          <p:nvPr>
            <p:ph idx="1"/>
          </p:nvPr>
        </p:nvSpPr>
        <p:spPr>
          <a:xfrm>
            <a:off x="609600" y="971550"/>
            <a:ext cx="7848600" cy="3390900"/>
          </a:xfrm>
        </p:spPr>
        <p:txBody>
          <a:bodyPr/>
          <a:lstStyle/>
          <a:p>
            <a:pPr marL="0" indent="0">
              <a:buNone/>
            </a:pPr>
            <a:r>
              <a:rPr lang="en-US" sz="2000" b="1" dirty="0">
                <a:effectLst/>
              </a:rPr>
              <a:t>Overall</a:t>
            </a:r>
            <a:endParaRPr lang="en-US" sz="2000" dirty="0">
              <a:effectLst/>
            </a:endParaRPr>
          </a:p>
          <a:p>
            <a:r>
              <a:rPr lang="en-US" dirty="0">
                <a:effectLst/>
              </a:rPr>
              <a:t>Use basic </a:t>
            </a:r>
            <a:r>
              <a:rPr lang="en-US" dirty="0" err="1">
                <a:effectLst/>
              </a:rPr>
              <a:t>bioimage</a:t>
            </a:r>
            <a:r>
              <a:rPr lang="en-US" dirty="0">
                <a:effectLst/>
              </a:rPr>
              <a:t> informatics techniques to acquire quantitative data from images of cultured cells, and then use these data to test a hypothesis about the effect of a genetic mutation on cellular phenotypes.</a:t>
            </a:r>
          </a:p>
          <a:p>
            <a:pPr marL="0" indent="0">
              <a:buNone/>
            </a:pPr>
            <a:r>
              <a:rPr lang="en-US" sz="2000" b="1" dirty="0">
                <a:effectLst/>
              </a:rPr>
              <a:t>Part 1</a:t>
            </a:r>
          </a:p>
          <a:p>
            <a:r>
              <a:rPr lang="en-US" dirty="0">
                <a:effectLst/>
              </a:rPr>
              <a:t>Analyze fluorescence emission images of cultured cells to determine the appearance, characteristics, and dimensions of some cellular features and then create a composite, color image.</a:t>
            </a:r>
          </a:p>
          <a:p>
            <a:pPr marL="0" indent="0">
              <a:buNone/>
            </a:pPr>
            <a:r>
              <a:rPr lang="en-US" sz="2000" b="1" dirty="0">
                <a:effectLst/>
              </a:rPr>
              <a:t>Part 2</a:t>
            </a:r>
          </a:p>
          <a:p>
            <a:r>
              <a:rPr lang="en-US" dirty="0">
                <a:effectLst/>
              </a:rPr>
              <a:t>Use image analysis to count and measure the nuclei of control cells and cells with a mutation in a proto-oncogene.</a:t>
            </a:r>
            <a:endParaRPr lang="en-US" dirty="0"/>
          </a:p>
        </p:txBody>
      </p:sp>
    </p:spTree>
    <p:extLst>
      <p:ext uri="{BB962C8B-B14F-4D97-AF65-F5344CB8AC3E}">
        <p14:creationId xmlns:p14="http://schemas.microsoft.com/office/powerpoint/2010/main" val="34354656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clrChange>
              <a:clrFrom>
                <a:srgbClr val="0A3B76"/>
              </a:clrFrom>
              <a:clrTo>
                <a:srgbClr val="0A3B76">
                  <a:alpha val="0"/>
                </a:srgbClr>
              </a:clrTo>
            </a:clrChange>
          </a:blip>
          <a:stretch>
            <a:fillRect/>
          </a:stretch>
        </p:blipFill>
        <p:spPr>
          <a:xfrm>
            <a:off x="2514600" y="121791"/>
            <a:ext cx="6496050" cy="4953000"/>
          </a:xfrm>
          <a:prstGeom prst="rect">
            <a:avLst/>
          </a:prstGeom>
        </p:spPr>
      </p:pic>
    </p:spTree>
    <p:extLst>
      <p:ext uri="{BB962C8B-B14F-4D97-AF65-F5344CB8AC3E}">
        <p14:creationId xmlns:p14="http://schemas.microsoft.com/office/powerpoint/2010/main" val="31207517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With your student hats on</a:t>
            </a:r>
            <a:r>
              <a:rPr lang="is-IS" dirty="0"/>
              <a:t>….</a:t>
            </a:r>
            <a:endParaRPr lang="en-US" dirty="0"/>
          </a:p>
        </p:txBody>
      </p:sp>
      <p:sp>
        <p:nvSpPr>
          <p:cNvPr id="3" name="Content Placeholder 2"/>
          <p:cNvSpPr>
            <a:spLocks noGrp="1"/>
          </p:cNvSpPr>
          <p:nvPr>
            <p:ph idx="1"/>
          </p:nvPr>
        </p:nvSpPr>
        <p:spPr>
          <a:xfrm>
            <a:off x="609600" y="1257300"/>
            <a:ext cx="7924800" cy="3257550"/>
          </a:xfrm>
        </p:spPr>
        <p:txBody>
          <a:bodyPr/>
          <a:lstStyle/>
          <a:p>
            <a:r>
              <a:rPr lang="en-US" dirty="0" smtClean="0">
                <a:effectLst/>
              </a:rPr>
              <a:t>Can </a:t>
            </a:r>
            <a:r>
              <a:rPr lang="en-US" dirty="0">
                <a:effectLst/>
              </a:rPr>
              <a:t>each of the nine </a:t>
            </a:r>
            <a:r>
              <a:rPr lang="en-US" dirty="0" smtClean="0">
                <a:effectLst/>
              </a:rPr>
              <a:t>sites (images</a:t>
            </a:r>
            <a:r>
              <a:rPr lang="en-US" dirty="0">
                <a:effectLst/>
              </a:rPr>
              <a:t>) within each replicate be considered a </a:t>
            </a:r>
            <a:r>
              <a:rPr lang="en-US" dirty="0" smtClean="0">
                <a:effectLst/>
              </a:rPr>
              <a:t>replicate for </a:t>
            </a:r>
            <a:r>
              <a:rPr lang="en-US" dirty="0">
                <a:effectLst/>
              </a:rPr>
              <a:t>the purposes of statistical </a:t>
            </a:r>
            <a:r>
              <a:rPr lang="en-US" dirty="0" smtClean="0">
                <a:effectLst/>
              </a:rPr>
              <a:t>analysis?</a:t>
            </a:r>
          </a:p>
          <a:p>
            <a:r>
              <a:rPr lang="en-US" dirty="0" smtClean="0">
                <a:effectLst/>
              </a:rPr>
              <a:t>That </a:t>
            </a:r>
            <a:r>
              <a:rPr lang="en-US" dirty="0">
                <a:effectLst/>
              </a:rPr>
              <a:t>is, if you determined the mean nuclei count for nine images for each of five replicates, do you have 45 replicate measurements or only five replicate measurements</a:t>
            </a:r>
            <a:r>
              <a:rPr lang="en-US" dirty="0" smtClean="0">
                <a:effectLst/>
              </a:rPr>
              <a:t>?</a:t>
            </a:r>
            <a:endParaRPr lang="en-US" dirty="0"/>
          </a:p>
        </p:txBody>
      </p:sp>
    </p:spTree>
    <p:extLst>
      <p:ext uri="{BB962C8B-B14F-4D97-AF65-F5344CB8AC3E}">
        <p14:creationId xmlns:p14="http://schemas.microsoft.com/office/powerpoint/2010/main" val="29329783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b="19879"/>
          <a:stretch/>
        </p:blipFill>
        <p:spPr>
          <a:xfrm>
            <a:off x="1360678" y="133350"/>
            <a:ext cx="6422644" cy="4475826"/>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2248284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Students Determine Means for Each Replicate</a:t>
            </a:r>
            <a:endParaRPr lang="en-US" dirty="0"/>
          </a:p>
        </p:txBody>
      </p:sp>
      <p:pic>
        <p:nvPicPr>
          <p:cNvPr id="6" name="Picture 5"/>
          <p:cNvPicPr>
            <a:picLocks noChangeAspect="1"/>
          </p:cNvPicPr>
          <p:nvPr/>
        </p:nvPicPr>
        <p:blipFill rotWithShape="1">
          <a:blip r:embed="rId2"/>
          <a:srcRect l="793" t="1843" r="-1"/>
          <a:stretch/>
        </p:blipFill>
        <p:spPr>
          <a:xfrm>
            <a:off x="2133600" y="1123950"/>
            <a:ext cx="4728684" cy="2828213"/>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41924193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61950"/>
            <a:ext cx="8458200" cy="762000"/>
          </a:xfrm>
        </p:spPr>
        <p:txBody>
          <a:bodyPr/>
          <a:lstStyle/>
          <a:p>
            <a:r>
              <a:rPr lang="en-US" dirty="0" smtClean="0"/>
              <a:t>Students Conduct </a:t>
            </a:r>
            <a:r>
              <a:rPr lang="en-US" i="1" dirty="0" smtClean="0"/>
              <a:t>t</a:t>
            </a:r>
            <a:r>
              <a:rPr lang="en-US" dirty="0" smtClean="0"/>
              <a:t>-Test Between the Control and Their Mutant</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714660733"/>
              </p:ext>
            </p:extLst>
          </p:nvPr>
        </p:nvGraphicFramePr>
        <p:xfrm>
          <a:off x="2160894" y="917625"/>
          <a:ext cx="4648200" cy="1013460"/>
        </p:xfrm>
        <a:graphic>
          <a:graphicData uri="http://schemas.openxmlformats.org/drawingml/2006/table">
            <a:tbl>
              <a:tblPr>
                <a:tableStyleId>{69C7853C-536D-4A76-A0AE-DD22124D55A5}</a:tableStyleId>
              </a:tblPr>
              <a:tblGrid>
                <a:gridCol w="1205089">
                  <a:extLst>
                    <a:ext uri="{9D8B030D-6E8A-4147-A177-3AD203B41FA5}">
                      <a16:colId xmlns:a16="http://schemas.microsoft.com/office/drawing/2014/main" val="3443096913"/>
                    </a:ext>
                  </a:extLst>
                </a:gridCol>
                <a:gridCol w="1205089">
                  <a:extLst>
                    <a:ext uri="{9D8B030D-6E8A-4147-A177-3AD203B41FA5}">
                      <a16:colId xmlns:a16="http://schemas.microsoft.com/office/drawing/2014/main" val="1568941965"/>
                    </a:ext>
                  </a:extLst>
                </a:gridCol>
                <a:gridCol w="1119011">
                  <a:extLst>
                    <a:ext uri="{9D8B030D-6E8A-4147-A177-3AD203B41FA5}">
                      <a16:colId xmlns:a16="http://schemas.microsoft.com/office/drawing/2014/main" val="2993478276"/>
                    </a:ext>
                  </a:extLst>
                </a:gridCol>
                <a:gridCol w="1119011">
                  <a:extLst>
                    <a:ext uri="{9D8B030D-6E8A-4147-A177-3AD203B41FA5}">
                      <a16:colId xmlns:a16="http://schemas.microsoft.com/office/drawing/2014/main" val="1013940986"/>
                    </a:ext>
                  </a:extLst>
                </a:gridCol>
              </a:tblGrid>
              <a:tr h="190500">
                <a:tc gridSpan="4">
                  <a:txBody>
                    <a:bodyPr/>
                    <a:lstStyle/>
                    <a:p>
                      <a:pPr algn="ctr" fontAlgn="b"/>
                      <a:r>
                        <a:rPr lang="en-US" sz="1600" i="1" u="none" strike="noStrike" dirty="0" smtClean="0">
                          <a:effectLst/>
                        </a:rPr>
                        <a:t>t</a:t>
                      </a:r>
                      <a:r>
                        <a:rPr lang="en-US" sz="1600" u="none" strike="noStrike" dirty="0" smtClean="0">
                          <a:effectLst/>
                        </a:rPr>
                        <a:t>-Test </a:t>
                      </a:r>
                      <a:r>
                        <a:rPr lang="en-US" sz="1600" u="none" strike="noStrike" dirty="0">
                          <a:effectLst/>
                        </a:rPr>
                        <a:t>P values</a:t>
                      </a:r>
                      <a:endParaRPr lang="en-US" sz="16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7363797"/>
                  </a:ext>
                </a:extLst>
              </a:tr>
              <a:tr h="190500">
                <a:tc gridSpan="2">
                  <a:txBody>
                    <a:bodyPr/>
                    <a:lstStyle/>
                    <a:p>
                      <a:pPr algn="ctr" fontAlgn="b"/>
                      <a:r>
                        <a:rPr lang="en-US" sz="1600" u="none" strike="noStrike">
                          <a:effectLst/>
                        </a:rPr>
                        <a:t>Count</a:t>
                      </a:r>
                      <a:endParaRPr lang="en-US" sz="1600" b="0"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gridSpan="2">
                  <a:txBody>
                    <a:bodyPr/>
                    <a:lstStyle/>
                    <a:p>
                      <a:pPr algn="ctr" fontAlgn="b"/>
                      <a:r>
                        <a:rPr lang="en-US" sz="1600" u="none" strike="noStrike" dirty="0">
                          <a:effectLst/>
                        </a:rPr>
                        <a:t>Area</a:t>
                      </a:r>
                      <a:endParaRPr lang="en-US" sz="16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extLst>
                  <a:ext uri="{0D108BD9-81ED-4DB2-BD59-A6C34878D82A}">
                    <a16:rowId xmlns:a16="http://schemas.microsoft.com/office/drawing/2014/main" val="2409400670"/>
                  </a:ext>
                </a:extLst>
              </a:tr>
              <a:tr h="190500">
                <a:tc>
                  <a:txBody>
                    <a:bodyPr/>
                    <a:lstStyle/>
                    <a:p>
                      <a:pPr algn="ctr" fontAlgn="b"/>
                      <a:r>
                        <a:rPr lang="en-US" sz="1600" u="none" strike="noStrike">
                          <a:effectLst/>
                        </a:rPr>
                        <a:t>Ctrl vs. Mut1</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Ctrl vs. Mut2</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Ctrl vs. Mut1</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Ctrl vs. Mut2</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28642671"/>
                  </a:ext>
                </a:extLst>
              </a:tr>
              <a:tr h="190500">
                <a:tc>
                  <a:txBody>
                    <a:bodyPr/>
                    <a:lstStyle/>
                    <a:p>
                      <a:pPr algn="ctr" fontAlgn="b"/>
                      <a:r>
                        <a:rPr lang="en-US" sz="1600" u="none" strike="noStrike">
                          <a:effectLst/>
                        </a:rPr>
                        <a:t>0.000032</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0.002029</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0.917006</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0.167079</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38032101"/>
                  </a:ext>
                </a:extLst>
              </a:tr>
            </a:tbl>
          </a:graphicData>
        </a:graphic>
      </p:graphicFrame>
      <p:pic>
        <p:nvPicPr>
          <p:cNvPr id="4" name="Picture 3"/>
          <p:cNvPicPr>
            <a:picLocks noChangeAspect="1"/>
          </p:cNvPicPr>
          <p:nvPr/>
        </p:nvPicPr>
        <p:blipFill>
          <a:blip r:embed="rId2"/>
          <a:stretch>
            <a:fillRect/>
          </a:stretch>
        </p:blipFill>
        <p:spPr>
          <a:xfrm>
            <a:off x="1418702" y="1997507"/>
            <a:ext cx="6306595" cy="2672486"/>
          </a:xfrm>
          <a:prstGeom prst="rect">
            <a:avLst/>
          </a:prstGeom>
        </p:spPr>
      </p:pic>
    </p:spTree>
    <p:extLst>
      <p:ext uri="{BB962C8B-B14F-4D97-AF65-F5344CB8AC3E}">
        <p14:creationId xmlns:p14="http://schemas.microsoft.com/office/powerpoint/2010/main" val="373217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09550"/>
            <a:ext cx="3276600" cy="838200"/>
          </a:xfrm>
        </p:spPr>
        <p:txBody>
          <a:bodyPr/>
          <a:lstStyle/>
          <a:p>
            <a:r>
              <a:rPr lang="en-US" dirty="0" smtClean="0"/>
              <a:t>CellProfiler Option</a:t>
            </a:r>
            <a:endParaRPr lang="en-US" dirty="0"/>
          </a:p>
        </p:txBody>
      </p:sp>
      <p:pic>
        <p:nvPicPr>
          <p:cNvPr id="4" name="Picture 3"/>
          <p:cNvPicPr>
            <a:picLocks noChangeAspect="1"/>
          </p:cNvPicPr>
          <p:nvPr/>
        </p:nvPicPr>
        <p:blipFill>
          <a:blip r:embed="rId2"/>
          <a:stretch>
            <a:fillRect/>
          </a:stretch>
        </p:blipFill>
        <p:spPr>
          <a:xfrm>
            <a:off x="3581400" y="44450"/>
            <a:ext cx="5482696" cy="5060950"/>
          </a:xfrm>
          <a:prstGeom prst="rect">
            <a:avLst/>
          </a:prstGeom>
        </p:spPr>
      </p:pic>
    </p:spTree>
    <p:extLst>
      <p:ext uri="{BB962C8B-B14F-4D97-AF65-F5344CB8AC3E}">
        <p14:creationId xmlns:p14="http://schemas.microsoft.com/office/powerpoint/2010/main" val="13806959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a:xfrm>
            <a:off x="304800" y="1047750"/>
            <a:ext cx="8686800" cy="3581400"/>
          </a:xfrm>
        </p:spPr>
        <p:txBody>
          <a:bodyPr/>
          <a:lstStyle/>
          <a:p>
            <a:r>
              <a:rPr lang="en-US" b="1" dirty="0"/>
              <a:t>ImageJ</a:t>
            </a:r>
            <a:r>
              <a:rPr lang="en-US" dirty="0"/>
              <a:t>: </a:t>
            </a:r>
            <a:r>
              <a:rPr lang="en-US" dirty="0">
                <a:hlinkClick r:id="rId2"/>
              </a:rPr>
              <a:t>https://imagej.nih.gov/ij/</a:t>
            </a:r>
            <a:endParaRPr lang="en-US" dirty="0"/>
          </a:p>
          <a:p>
            <a:pPr lvl="1"/>
            <a:r>
              <a:rPr lang="en-US" dirty="0"/>
              <a:t>Free, open-source, fast, versatile, widely-used biomedical image analysis software. Versions are available for most operating systems. Runs on almost any computer.</a:t>
            </a:r>
          </a:p>
          <a:p>
            <a:r>
              <a:rPr lang="en-US" b="1" dirty="0" smtClean="0"/>
              <a:t>CellProfiler</a:t>
            </a:r>
            <a:r>
              <a:rPr lang="en-US" dirty="0"/>
              <a:t>: </a:t>
            </a:r>
            <a:r>
              <a:rPr lang="en-US" dirty="0">
                <a:hlinkClick r:id="rId3"/>
              </a:rPr>
              <a:t>http://cellprofiler.org/</a:t>
            </a:r>
            <a:endParaRPr lang="en-US" dirty="0"/>
          </a:p>
          <a:p>
            <a:pPr lvl="1"/>
            <a:r>
              <a:rPr lang="en-US" dirty="0"/>
              <a:t>Free, open-source, </a:t>
            </a:r>
            <a:r>
              <a:rPr lang="en-US" dirty="0" smtClean="0"/>
              <a:t>very powerful, modular image analysis software for image batch processing and data analysis. An intuitive interface that can handle many thousands of images, but processing takes time, so </a:t>
            </a:r>
            <a:r>
              <a:rPr lang="en-US" dirty="0"/>
              <a:t>classroom </a:t>
            </a:r>
            <a:r>
              <a:rPr lang="en-US" dirty="0" smtClean="0"/>
              <a:t>use requires fast computers.</a:t>
            </a:r>
          </a:p>
          <a:p>
            <a:r>
              <a:rPr lang="en-US" b="1" dirty="0" smtClean="0"/>
              <a:t>HHMI </a:t>
            </a:r>
            <a:r>
              <a:rPr lang="en-US" b="1" dirty="0" err="1" smtClean="0"/>
              <a:t>BioInteractive</a:t>
            </a:r>
            <a:r>
              <a:rPr lang="en-US" dirty="0"/>
              <a:t>: </a:t>
            </a:r>
            <a:r>
              <a:rPr lang="en-US" dirty="0">
                <a:hlinkClick r:id="rId4"/>
              </a:rPr>
              <a:t>https://</a:t>
            </a:r>
            <a:r>
              <a:rPr lang="en-US" dirty="0" smtClean="0">
                <a:hlinkClick r:id="rId4"/>
              </a:rPr>
              <a:t>www.hhmi.org/biointeractive</a:t>
            </a:r>
            <a:endParaRPr lang="en-US" dirty="0" smtClean="0"/>
          </a:p>
          <a:p>
            <a:pPr lvl="1"/>
            <a:r>
              <a:rPr lang="en-US" dirty="0" smtClean="0">
                <a:effectLst/>
              </a:rPr>
              <a:t>Rich, diverse multimedia resources to bring scientific </a:t>
            </a:r>
            <a:r>
              <a:rPr lang="en-US" dirty="0">
                <a:effectLst/>
              </a:rPr>
              <a:t>discovery into </a:t>
            </a:r>
            <a:r>
              <a:rPr lang="en-US" dirty="0" smtClean="0">
                <a:effectLst/>
              </a:rPr>
              <a:t>the classroom.</a:t>
            </a:r>
            <a:endParaRPr lang="en-US" dirty="0" smtClean="0"/>
          </a:p>
          <a:p>
            <a:r>
              <a:rPr lang="en-US" b="1" dirty="0"/>
              <a:t>X-Laboratory</a:t>
            </a:r>
            <a:r>
              <a:rPr lang="en-US" dirty="0"/>
              <a:t>: </a:t>
            </a:r>
            <a:r>
              <a:rPr lang="en-US" dirty="0">
                <a:hlinkClick r:id="rId5"/>
              </a:rPr>
              <a:t>http://x-laboratory.org</a:t>
            </a:r>
            <a:r>
              <a:rPr lang="en-US" dirty="0" smtClean="0">
                <a:hlinkClick r:id="rId5"/>
              </a:rPr>
              <a:t>/</a:t>
            </a:r>
            <a:endParaRPr lang="en-US" dirty="0" smtClean="0"/>
          </a:p>
          <a:p>
            <a:pPr lvl="1"/>
            <a:r>
              <a:rPr lang="en-US" dirty="0" smtClean="0"/>
              <a:t>Latest versions of this exercise, along with other cross-disciplinary laboratory exercises.</a:t>
            </a:r>
          </a:p>
        </p:txBody>
      </p:sp>
    </p:spTree>
    <p:extLst>
      <p:ext uri="{BB962C8B-B14F-4D97-AF65-F5344CB8AC3E}">
        <p14:creationId xmlns:p14="http://schemas.microsoft.com/office/powerpoint/2010/main" val="40422918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Part 2 Learning Outcomes</a:t>
            </a:r>
            <a:endParaRPr lang="en-US" dirty="0"/>
          </a:p>
        </p:txBody>
      </p:sp>
      <p:sp>
        <p:nvSpPr>
          <p:cNvPr id="7" name="Content Placeholder 6"/>
          <p:cNvSpPr>
            <a:spLocks noGrp="1"/>
          </p:cNvSpPr>
          <p:nvPr>
            <p:ph idx="1"/>
          </p:nvPr>
        </p:nvSpPr>
        <p:spPr>
          <a:xfrm>
            <a:off x="609600" y="971550"/>
            <a:ext cx="7924800" cy="3581400"/>
          </a:xfrm>
        </p:spPr>
        <p:txBody>
          <a:bodyPr/>
          <a:lstStyle/>
          <a:p>
            <a:pPr marL="66337" indent="0">
              <a:buNone/>
            </a:pPr>
            <a:r>
              <a:rPr lang="en-US" sz="2000" b="1" dirty="0" smtClean="0">
                <a:effectLst/>
              </a:rPr>
              <a:t>Research </a:t>
            </a:r>
            <a:r>
              <a:rPr lang="en-US" sz="2000" b="1" dirty="0">
                <a:effectLst/>
              </a:rPr>
              <a:t>Skills</a:t>
            </a:r>
          </a:p>
          <a:p>
            <a:pPr lvl="0"/>
            <a:r>
              <a:rPr lang="en-US" dirty="0" smtClean="0">
                <a:effectLst/>
              </a:rPr>
              <a:t>Use </a:t>
            </a:r>
            <a:r>
              <a:rPr lang="en-US" dirty="0">
                <a:effectLst/>
              </a:rPr>
              <a:t>the ImageJ or CellProfiler application to process images of cultured cells and determine the </a:t>
            </a:r>
            <a:r>
              <a:rPr lang="en-US" dirty="0" smtClean="0">
                <a:effectLst/>
              </a:rPr>
              <a:t>mean number and size of nuclei.</a:t>
            </a:r>
            <a:endParaRPr lang="en-US" dirty="0">
              <a:effectLst/>
            </a:endParaRPr>
          </a:p>
          <a:p>
            <a:pPr lvl="0"/>
            <a:r>
              <a:rPr lang="en-US" dirty="0" smtClean="0">
                <a:effectLst/>
              </a:rPr>
              <a:t>Use a spreadsheet </a:t>
            </a:r>
            <a:r>
              <a:rPr lang="en-US" dirty="0">
                <a:effectLst/>
              </a:rPr>
              <a:t>application to summarize </a:t>
            </a:r>
            <a:r>
              <a:rPr lang="en-US" dirty="0" smtClean="0">
                <a:effectLst/>
              </a:rPr>
              <a:t>data and </a:t>
            </a:r>
            <a:r>
              <a:rPr lang="en-US" dirty="0">
                <a:effectLst/>
              </a:rPr>
              <a:t>perform a t-test</a:t>
            </a:r>
            <a:r>
              <a:rPr lang="en-US" dirty="0" smtClean="0">
                <a:effectLst/>
              </a:rPr>
              <a:t>.</a:t>
            </a:r>
          </a:p>
          <a:p>
            <a:pPr marL="0" indent="0">
              <a:buNone/>
            </a:pPr>
            <a:r>
              <a:rPr lang="en-US" sz="2000" b="1" dirty="0" smtClean="0">
                <a:effectLst/>
              </a:rPr>
              <a:t>Learning </a:t>
            </a:r>
            <a:r>
              <a:rPr lang="en-US" sz="2000" b="1" dirty="0">
                <a:effectLst/>
              </a:rPr>
              <a:t>Objectives</a:t>
            </a:r>
          </a:p>
          <a:p>
            <a:pPr lvl="0"/>
            <a:r>
              <a:rPr lang="en-US" dirty="0">
                <a:effectLst/>
              </a:rPr>
              <a:t>Explain why cancer can result from genetic mutations.</a:t>
            </a:r>
          </a:p>
          <a:p>
            <a:pPr lvl="0"/>
            <a:r>
              <a:rPr lang="en-US" dirty="0">
                <a:effectLst/>
              </a:rPr>
              <a:t>Provide an example of a cell-screening assay.</a:t>
            </a:r>
          </a:p>
          <a:p>
            <a:pPr lvl="0"/>
            <a:r>
              <a:rPr lang="en-US" dirty="0">
                <a:effectLst/>
              </a:rPr>
              <a:t>Describe how </a:t>
            </a:r>
            <a:r>
              <a:rPr lang="en-US" dirty="0" err="1">
                <a:effectLst/>
              </a:rPr>
              <a:t>bioimage</a:t>
            </a:r>
            <a:r>
              <a:rPr lang="en-US" dirty="0">
                <a:effectLst/>
              </a:rPr>
              <a:t> informatics can be used to screen cells for specific phenotypes</a:t>
            </a:r>
            <a:r>
              <a:rPr lang="en-US" dirty="0" smtClean="0">
                <a:effectLst/>
              </a:rPr>
              <a:t>.</a:t>
            </a:r>
            <a:endParaRPr lang="en-US" dirty="0">
              <a:effectLst/>
            </a:endParaRPr>
          </a:p>
        </p:txBody>
      </p:sp>
    </p:spTree>
    <p:extLst>
      <p:ext uri="{BB962C8B-B14F-4D97-AF65-F5344CB8AC3E}">
        <p14:creationId xmlns:p14="http://schemas.microsoft.com/office/powerpoint/2010/main" val="27926034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Materials for the Activity</a:t>
            </a:r>
            <a:endParaRPr lang="en-US" dirty="0"/>
          </a:p>
        </p:txBody>
      </p:sp>
      <p:sp>
        <p:nvSpPr>
          <p:cNvPr id="3" name="Content Placeholder 2"/>
          <p:cNvSpPr>
            <a:spLocks noGrp="1"/>
          </p:cNvSpPr>
          <p:nvPr>
            <p:ph idx="1"/>
          </p:nvPr>
        </p:nvSpPr>
        <p:spPr>
          <a:xfrm>
            <a:off x="1847850" y="1047750"/>
            <a:ext cx="5772150" cy="3317976"/>
          </a:xfrm>
        </p:spPr>
        <p:txBody>
          <a:bodyPr/>
          <a:lstStyle/>
          <a:p>
            <a:pPr marL="0" indent="0">
              <a:buNone/>
            </a:pPr>
            <a:r>
              <a:rPr lang="en-US" b="1" dirty="0" smtClean="0">
                <a:effectLst/>
              </a:rPr>
              <a:t>Image set</a:t>
            </a:r>
          </a:p>
          <a:p>
            <a:r>
              <a:rPr lang="en-US" dirty="0" smtClean="0">
                <a:effectLst/>
              </a:rPr>
              <a:t>A549 cells imaged at low magnification.</a:t>
            </a:r>
          </a:p>
          <a:p>
            <a:r>
              <a:rPr lang="en-US" dirty="0" smtClean="0">
                <a:effectLst/>
              </a:rPr>
              <a:t>Labeled with fluorescent dye for DNA.</a:t>
            </a:r>
          </a:p>
          <a:p>
            <a:r>
              <a:rPr lang="en-US" dirty="0" smtClean="0">
                <a:effectLst/>
              </a:rPr>
              <a:t>Three treatment groups:</a:t>
            </a:r>
          </a:p>
          <a:p>
            <a:pPr marL="687078" lvl="1" indent="-342900">
              <a:buFont typeface="+mj-lt"/>
              <a:buAutoNum type="arabicPeriod"/>
            </a:pPr>
            <a:r>
              <a:rPr lang="en-US" sz="1800" dirty="0" smtClean="0">
                <a:effectLst/>
              </a:rPr>
              <a:t>Control cells</a:t>
            </a:r>
          </a:p>
          <a:p>
            <a:pPr marL="687078" lvl="1" indent="-342900">
              <a:buFont typeface="+mj-lt"/>
              <a:buAutoNum type="arabicPeriod"/>
            </a:pPr>
            <a:r>
              <a:rPr lang="en-US" sz="1800" dirty="0" smtClean="0">
                <a:effectLst/>
              </a:rPr>
              <a:t>Cells with targeted mutation 1 in gene for EGFR</a:t>
            </a:r>
          </a:p>
          <a:p>
            <a:pPr marL="687078" lvl="1" indent="-342900">
              <a:buFont typeface="+mj-lt"/>
              <a:buAutoNum type="arabicPeriod"/>
            </a:pPr>
            <a:r>
              <a:rPr lang="en-US" sz="1800" dirty="0">
                <a:effectLst/>
              </a:rPr>
              <a:t>Cells with targeted mutation </a:t>
            </a:r>
            <a:r>
              <a:rPr lang="en-US" sz="1800" dirty="0" smtClean="0">
                <a:effectLst/>
              </a:rPr>
              <a:t>2 in </a:t>
            </a:r>
            <a:r>
              <a:rPr lang="en-US" sz="1800" dirty="0">
                <a:effectLst/>
              </a:rPr>
              <a:t>gene for </a:t>
            </a:r>
            <a:r>
              <a:rPr lang="en-US" sz="1800" dirty="0" smtClean="0">
                <a:effectLst/>
              </a:rPr>
              <a:t>EGFR</a:t>
            </a:r>
          </a:p>
          <a:p>
            <a:pPr marL="0" indent="0">
              <a:buNone/>
            </a:pPr>
            <a:r>
              <a:rPr lang="en-US" b="1" dirty="0" smtClean="0">
                <a:effectLst/>
              </a:rPr>
              <a:t>Computer with either of two options:</a:t>
            </a:r>
          </a:p>
          <a:p>
            <a:r>
              <a:rPr lang="en-US" dirty="0" smtClean="0">
                <a:effectLst/>
              </a:rPr>
              <a:t>ImageJ (or FIJI)</a:t>
            </a:r>
          </a:p>
          <a:p>
            <a:r>
              <a:rPr lang="en-US" dirty="0" smtClean="0">
                <a:effectLst/>
              </a:rPr>
              <a:t>CellProfiler (Windows, Linux, or OS X)</a:t>
            </a:r>
          </a:p>
          <a:p>
            <a:pPr marL="916754" lvl="2" indent="-342900">
              <a:buFont typeface="+mj-lt"/>
              <a:buAutoNum type="arabicPeriod"/>
            </a:pPr>
            <a:endParaRPr lang="en-US" dirty="0" smtClean="0">
              <a:effectLst/>
            </a:endParaRPr>
          </a:p>
        </p:txBody>
      </p:sp>
    </p:spTree>
    <p:extLst>
      <p:ext uri="{BB962C8B-B14F-4D97-AF65-F5344CB8AC3E}">
        <p14:creationId xmlns:p14="http://schemas.microsoft.com/office/powerpoint/2010/main" val="16913717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About the Image Set</a:t>
            </a:r>
            <a:endParaRPr lang="en-US" dirty="0"/>
          </a:p>
        </p:txBody>
      </p:sp>
      <p:sp>
        <p:nvSpPr>
          <p:cNvPr id="3" name="Content Placeholder 2"/>
          <p:cNvSpPr>
            <a:spLocks noGrp="1"/>
          </p:cNvSpPr>
          <p:nvPr>
            <p:ph idx="1"/>
          </p:nvPr>
        </p:nvSpPr>
        <p:spPr>
          <a:xfrm>
            <a:off x="609600" y="1047750"/>
            <a:ext cx="6096000" cy="3048000"/>
          </a:xfrm>
        </p:spPr>
        <p:txBody>
          <a:bodyPr/>
          <a:lstStyle/>
          <a:p>
            <a:pPr marL="0" indent="0">
              <a:buNone/>
            </a:pPr>
            <a:r>
              <a:rPr lang="en-US" b="1" dirty="0" smtClean="0">
                <a:effectLst/>
              </a:rPr>
              <a:t>Control</a:t>
            </a:r>
            <a:r>
              <a:rPr lang="en-US" dirty="0" smtClean="0">
                <a:effectLst/>
              </a:rPr>
              <a:t>,</a:t>
            </a:r>
            <a:r>
              <a:rPr lang="en-US" b="1" dirty="0" smtClean="0">
                <a:effectLst/>
              </a:rPr>
              <a:t> Mutated EGFR Allele 1</a:t>
            </a:r>
            <a:r>
              <a:rPr lang="en-US" dirty="0" smtClean="0">
                <a:effectLst/>
              </a:rPr>
              <a:t>, </a:t>
            </a:r>
            <a:r>
              <a:rPr lang="en-US" b="1" dirty="0" smtClean="0">
                <a:effectLst/>
              </a:rPr>
              <a:t>Mutated EGFR Allele 2</a:t>
            </a:r>
          </a:p>
          <a:p>
            <a:r>
              <a:rPr lang="en-US" dirty="0" smtClean="0">
                <a:effectLst/>
              </a:rPr>
              <a:t>Each set has 8 replicates, and 9 sites (fields) per replicate</a:t>
            </a:r>
          </a:p>
          <a:p>
            <a:r>
              <a:rPr lang="en-US" dirty="0" smtClean="0">
                <a:effectLst/>
              </a:rPr>
              <a:t>Students would analyze </a:t>
            </a:r>
            <a:r>
              <a:rPr lang="en-US" dirty="0">
                <a:effectLst/>
              </a:rPr>
              <a:t>the control </a:t>
            </a:r>
            <a:r>
              <a:rPr lang="en-US" dirty="0" smtClean="0">
                <a:effectLst/>
              </a:rPr>
              <a:t>cells </a:t>
            </a:r>
            <a:r>
              <a:rPr lang="en-US" dirty="0">
                <a:effectLst/>
              </a:rPr>
              <a:t>and </a:t>
            </a:r>
            <a:r>
              <a:rPr lang="en-US" dirty="0" smtClean="0">
                <a:effectLst/>
              </a:rPr>
              <a:t>cells with one </a:t>
            </a:r>
            <a:r>
              <a:rPr lang="en-US" dirty="0">
                <a:effectLst/>
              </a:rPr>
              <a:t>of the two EGFR </a:t>
            </a:r>
            <a:r>
              <a:rPr lang="en-US" dirty="0" smtClean="0">
                <a:effectLst/>
              </a:rPr>
              <a:t>mutations.</a:t>
            </a:r>
            <a:endParaRPr lang="en-US" dirty="0">
              <a:effectLst/>
            </a:endParaRPr>
          </a:p>
          <a:p>
            <a:r>
              <a:rPr lang="en-US" dirty="0" smtClean="0">
                <a:effectLst/>
              </a:rPr>
              <a:t>Images for all five dyes are available, but this exercise only uses the DNA channel.</a:t>
            </a:r>
            <a:endParaRPr lang="en-US" dirty="0">
              <a:effectLst/>
            </a:endParaRPr>
          </a:p>
          <a:p>
            <a:pPr lvl="1"/>
            <a:endParaRPr lang="en-US" b="1" dirty="0" smtClean="0">
              <a:effectLst/>
            </a:endParaRPr>
          </a:p>
          <a:p>
            <a:pPr lvl="1"/>
            <a:endParaRPr lang="en-US" b="1" dirty="0" smtClean="0">
              <a:effectLst/>
            </a:endParaRPr>
          </a:p>
          <a:p>
            <a:pPr marL="916754" lvl="2" indent="-342900">
              <a:buFont typeface="+mj-lt"/>
              <a:buAutoNum type="arabicPeriod"/>
            </a:pPr>
            <a:endParaRPr lang="en-US" dirty="0" smtClean="0">
              <a:effectLst/>
            </a:endParaRPr>
          </a:p>
        </p:txBody>
      </p:sp>
      <p:grpSp>
        <p:nvGrpSpPr>
          <p:cNvPr id="5" name="Group 4"/>
          <p:cNvGrpSpPr/>
          <p:nvPr/>
        </p:nvGrpSpPr>
        <p:grpSpPr>
          <a:xfrm>
            <a:off x="6400800" y="1352550"/>
            <a:ext cx="2590800" cy="2517304"/>
            <a:chOff x="6248400" y="1399111"/>
            <a:chExt cx="2590800" cy="2517304"/>
          </a:xfrm>
        </p:grpSpPr>
        <p:pic>
          <p:nvPicPr>
            <p:cNvPr id="2050" name="Picture 2" descr="Anne Carpen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1399111"/>
              <a:ext cx="1676400" cy="167640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248400" y="3085418"/>
              <a:ext cx="2590800" cy="830997"/>
            </a:xfrm>
            <a:prstGeom prst="rect">
              <a:avLst/>
            </a:prstGeom>
            <a:noFill/>
          </p:spPr>
          <p:txBody>
            <a:bodyPr wrap="square" rtlCol="0">
              <a:spAutoFit/>
            </a:bodyPr>
            <a:lstStyle/>
            <a:p>
              <a:pPr algn="ctr"/>
              <a:r>
                <a:rPr lang="en-US" sz="1600" b="1" dirty="0"/>
                <a:t>Anne Carpenter</a:t>
              </a:r>
              <a:r>
                <a:rPr lang="en-US" sz="1600" dirty="0"/>
                <a:t>, Imaging Platform Director, Broad Institute of MIT and Harvard</a:t>
              </a:r>
            </a:p>
          </p:txBody>
        </p:sp>
      </p:grpSp>
    </p:spTree>
    <p:extLst>
      <p:ext uri="{BB962C8B-B14F-4D97-AF65-F5344CB8AC3E}">
        <p14:creationId xmlns:p14="http://schemas.microsoft.com/office/powerpoint/2010/main" val="27118128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The Epidermal Growth Factor Receptor (EGFR)</a:t>
            </a:r>
            <a:endParaRPr lang="en-US" dirty="0"/>
          </a:p>
        </p:txBody>
      </p:sp>
      <p:sp>
        <p:nvSpPr>
          <p:cNvPr id="7" name="Content Placeholder 6"/>
          <p:cNvSpPr>
            <a:spLocks noGrp="1"/>
          </p:cNvSpPr>
          <p:nvPr>
            <p:ph idx="1"/>
          </p:nvPr>
        </p:nvSpPr>
        <p:spPr>
          <a:xfrm>
            <a:off x="685800" y="971550"/>
            <a:ext cx="7772400" cy="3581400"/>
          </a:xfrm>
        </p:spPr>
        <p:txBody>
          <a:bodyPr/>
          <a:lstStyle/>
          <a:p>
            <a:pPr marL="352087" indent="-285750"/>
            <a:r>
              <a:rPr lang="en-US" dirty="0" smtClean="0">
                <a:effectLst/>
              </a:rPr>
              <a:t>Cell-surface </a:t>
            </a:r>
            <a:r>
              <a:rPr lang="en-US" dirty="0">
                <a:effectLst/>
              </a:rPr>
              <a:t>receptor protein </a:t>
            </a:r>
            <a:r>
              <a:rPr lang="en-US" dirty="0" smtClean="0">
                <a:effectLst/>
              </a:rPr>
              <a:t>activated </a:t>
            </a:r>
            <a:r>
              <a:rPr lang="en-US" dirty="0">
                <a:effectLst/>
              </a:rPr>
              <a:t>by binding to </a:t>
            </a:r>
            <a:r>
              <a:rPr lang="en-US" dirty="0" smtClean="0">
                <a:effectLst/>
              </a:rPr>
              <a:t>specific growth factors including epidermal </a:t>
            </a:r>
            <a:r>
              <a:rPr lang="en-US" dirty="0">
                <a:effectLst/>
              </a:rPr>
              <a:t>growth </a:t>
            </a:r>
            <a:r>
              <a:rPr lang="en-US" dirty="0" smtClean="0">
                <a:effectLst/>
              </a:rPr>
              <a:t>factor, and transforming </a:t>
            </a:r>
            <a:r>
              <a:rPr lang="en-US" dirty="0">
                <a:effectLst/>
              </a:rPr>
              <a:t>growth factor α (TGFα</a:t>
            </a:r>
            <a:r>
              <a:rPr lang="en-US" dirty="0" smtClean="0">
                <a:effectLst/>
              </a:rPr>
              <a:t>).</a:t>
            </a:r>
          </a:p>
          <a:p>
            <a:pPr marL="352087" indent="-285750"/>
            <a:r>
              <a:rPr lang="en-US" dirty="0" smtClean="0">
                <a:effectLst/>
              </a:rPr>
              <a:t>Part </a:t>
            </a:r>
            <a:r>
              <a:rPr lang="en-US" dirty="0">
                <a:effectLst/>
              </a:rPr>
              <a:t>of the </a:t>
            </a:r>
            <a:r>
              <a:rPr lang="en-US" dirty="0" err="1">
                <a:effectLst/>
              </a:rPr>
              <a:t>ErbB</a:t>
            </a:r>
            <a:r>
              <a:rPr lang="en-US" dirty="0">
                <a:effectLst/>
              </a:rPr>
              <a:t> family of </a:t>
            </a:r>
            <a:r>
              <a:rPr lang="en-US" dirty="0" smtClean="0">
                <a:effectLst/>
              </a:rPr>
              <a:t>tyrosine kinase receptors.</a:t>
            </a:r>
          </a:p>
          <a:p>
            <a:pPr marL="352087" indent="-285750"/>
            <a:r>
              <a:rPr lang="en-US" dirty="0" smtClean="0">
                <a:effectLst/>
              </a:rPr>
              <a:t>Helps </a:t>
            </a:r>
            <a:r>
              <a:rPr lang="en-US" dirty="0">
                <a:effectLst/>
              </a:rPr>
              <a:t>cells respond to signals that regulate normal growth and </a:t>
            </a:r>
            <a:r>
              <a:rPr lang="en-US" dirty="0" smtClean="0">
                <a:effectLst/>
              </a:rPr>
              <a:t>division.</a:t>
            </a:r>
          </a:p>
          <a:p>
            <a:pPr marL="352087" indent="-285750"/>
            <a:r>
              <a:rPr lang="en-US" dirty="0" smtClean="0">
                <a:effectLst/>
              </a:rPr>
              <a:t>Upon activation by a </a:t>
            </a:r>
            <a:r>
              <a:rPr lang="en-US" dirty="0">
                <a:effectLst/>
              </a:rPr>
              <a:t>growth factor, </a:t>
            </a:r>
            <a:r>
              <a:rPr lang="en-US" dirty="0" err="1" smtClean="0">
                <a:effectLst/>
              </a:rPr>
              <a:t>autophosphorylates</a:t>
            </a:r>
            <a:r>
              <a:rPr lang="en-US" dirty="0" smtClean="0">
                <a:effectLst/>
              </a:rPr>
              <a:t> intracellular </a:t>
            </a:r>
            <a:r>
              <a:rPr lang="en-US" dirty="0" err="1" smtClean="0">
                <a:effectLst/>
              </a:rPr>
              <a:t>tyrosines</a:t>
            </a:r>
            <a:r>
              <a:rPr lang="en-US" dirty="0" smtClean="0">
                <a:effectLst/>
              </a:rPr>
              <a:t>, which activates </a:t>
            </a:r>
            <a:r>
              <a:rPr lang="en-US" dirty="0">
                <a:effectLst/>
              </a:rPr>
              <a:t>signal transduction cascades that increase cell division and cause changes in cell phenotypes such as cell migration and </a:t>
            </a:r>
            <a:r>
              <a:rPr lang="en-US" dirty="0" smtClean="0">
                <a:effectLst/>
              </a:rPr>
              <a:t>adhesion.</a:t>
            </a:r>
            <a:endParaRPr lang="en-US" dirty="0">
              <a:effectLst/>
            </a:endParaRPr>
          </a:p>
        </p:txBody>
      </p:sp>
    </p:spTree>
    <p:extLst>
      <p:ext uri="{BB962C8B-B14F-4D97-AF65-F5344CB8AC3E}">
        <p14:creationId xmlns:p14="http://schemas.microsoft.com/office/powerpoint/2010/main" val="8111141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Make a Prediction</a:t>
            </a:r>
            <a:endParaRPr lang="en-US" dirty="0"/>
          </a:p>
        </p:txBody>
      </p:sp>
      <p:sp>
        <p:nvSpPr>
          <p:cNvPr id="3" name="Content Placeholder 2"/>
          <p:cNvSpPr>
            <a:spLocks noGrp="1"/>
          </p:cNvSpPr>
          <p:nvPr>
            <p:ph idx="1"/>
          </p:nvPr>
        </p:nvSpPr>
        <p:spPr>
          <a:xfrm>
            <a:off x="656897" y="1257300"/>
            <a:ext cx="7848600" cy="2936976"/>
          </a:xfrm>
        </p:spPr>
        <p:txBody>
          <a:bodyPr/>
          <a:lstStyle/>
          <a:p>
            <a:pPr marL="0" lvl="0" indent="0" algn="ctr">
              <a:buNone/>
            </a:pPr>
            <a:r>
              <a:rPr lang="en-US" sz="2000" dirty="0" smtClean="0">
                <a:effectLst/>
              </a:rPr>
              <a:t>Predict </a:t>
            </a:r>
            <a:r>
              <a:rPr lang="en-US" sz="2000" dirty="0">
                <a:effectLst/>
              </a:rPr>
              <a:t>whether the mutation in EGFR will increase, decrease, or have no effect on the number of cells and the average nuclear </a:t>
            </a:r>
            <a:r>
              <a:rPr lang="en-US" sz="2000" dirty="0" smtClean="0">
                <a:effectLst/>
              </a:rPr>
              <a:t>size.</a:t>
            </a:r>
          </a:p>
        </p:txBody>
      </p:sp>
    </p:spTree>
    <p:extLst>
      <p:ext uri="{BB962C8B-B14F-4D97-AF65-F5344CB8AC3E}">
        <p14:creationId xmlns:p14="http://schemas.microsoft.com/office/powerpoint/2010/main" val="31479638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clrChange>
              <a:clrFrom>
                <a:srgbClr val="0A3B76"/>
              </a:clrFrom>
              <a:clrTo>
                <a:srgbClr val="0A3B76">
                  <a:alpha val="0"/>
                </a:srgbClr>
              </a:clrTo>
            </a:clrChange>
          </a:blip>
          <a:stretch>
            <a:fillRect/>
          </a:stretch>
        </p:blipFill>
        <p:spPr>
          <a:xfrm>
            <a:off x="2019300" y="141922"/>
            <a:ext cx="4114800" cy="4814888"/>
          </a:xfrm>
          <a:prstGeom prst="rect">
            <a:avLst/>
          </a:prstGeom>
        </p:spPr>
      </p:pic>
    </p:spTree>
    <p:extLst>
      <p:ext uri="{BB962C8B-B14F-4D97-AF65-F5344CB8AC3E}">
        <p14:creationId xmlns:p14="http://schemas.microsoft.com/office/powerpoint/2010/main" val="27351222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clrChange>
              <a:clrFrom>
                <a:srgbClr val="0A3B76"/>
              </a:clrFrom>
              <a:clrTo>
                <a:srgbClr val="0A3B76">
                  <a:alpha val="0"/>
                </a:srgbClr>
              </a:clrTo>
            </a:clrChange>
          </a:blip>
          <a:stretch>
            <a:fillRect/>
          </a:stretch>
        </p:blipFill>
        <p:spPr>
          <a:xfrm>
            <a:off x="2490787" y="152892"/>
            <a:ext cx="5967413" cy="4767263"/>
          </a:xfrm>
          <a:prstGeom prst="rect">
            <a:avLst/>
          </a:prstGeom>
        </p:spPr>
      </p:pic>
    </p:spTree>
    <p:extLst>
      <p:ext uri="{BB962C8B-B14F-4D97-AF65-F5344CB8AC3E}">
        <p14:creationId xmlns:p14="http://schemas.microsoft.com/office/powerpoint/2010/main" val="331309324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193&quot;&gt;&lt;object type=&quot;3&quot; unique_id=&quot;10194&quot;&gt;&lt;property id=&quot;20148&quot; value=&quot;5&quot;/&gt;&lt;property id=&quot;20300&quot; value=&quot;Slide 1 - &amp;quot;Cell Image Analysis, Part 2&amp;quot;&quot;/&gt;&lt;property id=&quot;20307&quot; value=&quot;276&quot;/&gt;&lt;/object&gt;&lt;object type=&quot;3&quot; unique_id=&quot;10733&quot;&gt;&lt;property id=&quot;20148&quot; value=&quot;5&quot;/&gt;&lt;property id=&quot;20300&quot; value=&quot;Slide 2 - &amp;quot;Student Learning Goals&amp;quot;&quot;/&gt;&lt;property id=&quot;20307&quot; value=&quot;279&quot;/&gt;&lt;/object&gt;&lt;object type=&quot;3&quot; unique_id=&quot;10734&quot;&gt;&lt;property id=&quot;20148&quot; value=&quot;5&quot;/&gt;&lt;property id=&quot;20300&quot; value=&quot;Slide 3 - &amp;quot;Part 2 Learning Outcomes&amp;quot;&quot;/&gt;&lt;property id=&quot;20307&quot; value=&quot;281&quot;/&gt;&lt;/object&gt;&lt;object type=&quot;3&quot; unique_id=&quot;10736&quot;&gt;&lt;property id=&quot;20148&quot; value=&quot;5&quot;/&gt;&lt;property id=&quot;20300&quot; value=&quot;Slide 5 - &amp;quot;Materials for the Activity&amp;quot;&quot;/&gt;&lt;property id=&quot;20307&quot; value=&quot;285&quot;/&gt;&lt;/object&gt;&lt;object type=&quot;3&quot; unique_id=&quot;10738&quot;&gt;&lt;property id=&quot;20148&quot; value=&quot;5&quot;/&gt;&lt;property id=&quot;20300&quot; value=&quot;Slide 8&quot;/&gt;&lt;property id=&quot;20307&quot; value=&quot;288&quot;/&gt;&lt;/object&gt;&lt;object type=&quot;3&quot; unique_id=&quot;10881&quot;&gt;&lt;property id=&quot;20148&quot; value=&quot;5&quot;/&gt;&lt;property id=&quot;20300&quot; value=&quot;Slide 4 - &amp;quot;The Epidermal Growth Factor Receptor (EGFR)&amp;quot;&quot;/&gt;&lt;property id=&quot;20307&quot; value=&quot;296&quot;/&gt;&lt;/object&gt;&lt;object type=&quot;3&quot; unique_id=&quot;10882&quot;&gt;&lt;property id=&quot;20148&quot; value=&quot;5&quot;/&gt;&lt;property id=&quot;20300&quot; value=&quot;Slide 6 - &amp;quot;More About the Image Set&amp;quot;&quot;/&gt;&lt;property id=&quot;20307&quot; value=&quot;297&quot;/&gt;&lt;/object&gt;&lt;object type=&quot;3&quot; unique_id=&quot;10883&quot;&gt;&lt;property id=&quot;20148&quot; value=&quot;5&quot;/&gt;&lt;property id=&quot;20300&quot; value=&quot;Slide 7 - &amp;quot;Make a Prediction&amp;quot;&quot;/&gt;&lt;property id=&quot;20307&quot; value=&quot;298&quot;/&gt;&lt;/object&gt;&lt;object type=&quot;3&quot; unique_id=&quot;11056&quot;&gt;&lt;property id=&quot;20148&quot; value=&quot;5&quot;/&gt;&lt;property id=&quot;20300&quot; value=&quot;Slide 9&quot;/&gt;&lt;property id=&quot;20307&quot; value=&quot;300&quot;/&gt;&lt;/object&gt;&lt;object type=&quot;3&quot; unique_id=&quot;11057&quot;&gt;&lt;property id=&quot;20148&quot; value=&quot;5&quot;/&gt;&lt;property id=&quot;20300&quot; value=&quot;Slide 10&quot;/&gt;&lt;property id=&quot;20307&quot; value=&quot;301&quot;/&gt;&lt;/object&gt;&lt;object type=&quot;3&quot; unique_id=&quot;11199&quot;&gt;&lt;property id=&quot;20148&quot; value=&quot;5&quot;/&gt;&lt;property id=&quot;20300&quot; value=&quot;Slide 11&quot;/&gt;&lt;property id=&quot;20307&quot; value=&quot;303&quot;/&gt;&lt;/object&gt;&lt;object type=&quot;3&quot; unique_id=&quot;11200&quot;&gt;&lt;property id=&quot;20148&quot; value=&quot;5&quot;/&gt;&lt;property id=&quot;20300&quot; value=&quot;Slide 12&quot;/&gt;&lt;property id=&quot;20307&quot; value=&quot;304&quot;/&gt;&lt;/object&gt;&lt;object type=&quot;3&quot; unique_id=&quot;11201&quot;&gt;&lt;property id=&quot;20148&quot; value=&quot;5&quot;/&gt;&lt;property id=&quot;20300&quot; value=&quot;Slide 13&quot;/&gt;&lt;property id=&quot;20307&quot; value=&quot;305&quot;/&gt;&lt;/object&gt;&lt;object type=&quot;3&quot; unique_id=&quot;11202&quot;&gt;&lt;property id=&quot;20148&quot; value=&quot;5&quot;/&gt;&lt;property id=&quot;20300&quot; value=&quot;Slide 14&quot;/&gt;&lt;property id=&quot;20307&quot; value=&quot;306&quot;/&gt;&lt;/object&gt;&lt;object type=&quot;3&quot; unique_id=&quot;11203&quot;&gt;&lt;property id=&quot;20148&quot; value=&quot;5&quot;/&gt;&lt;property id=&quot;20300&quot; value=&quot;Slide 15&quot;/&gt;&lt;property id=&quot;20307&quot; value=&quot;307&quot;/&gt;&lt;/object&gt;&lt;object type=&quot;3&quot; unique_id=&quot;11204&quot;&gt;&lt;property id=&quot;20148&quot; value=&quot;5&quot;/&gt;&lt;property id=&quot;20300&quot; value=&quot;Slide 16&quot;/&gt;&lt;property id=&quot;20307&quot; value=&quot;308&quot;/&gt;&lt;/object&gt;&lt;object type=&quot;3&quot; unique_id=&quot;11415&quot;&gt;&lt;property id=&quot;20148&quot; value=&quot;5&quot;/&gt;&lt;property id=&quot;20300&quot; value=&quot;Slide 17&quot;/&gt;&lt;property id=&quot;20307&quot; value=&quot;309&quot;/&gt;&lt;/object&gt;&lt;object type=&quot;3&quot; unique_id=&quot;11416&quot;&gt;&lt;property id=&quot;20148&quot; value=&quot;5&quot;/&gt;&lt;property id=&quot;20300&quot; value=&quot;Slide 18&quot;/&gt;&lt;property id=&quot;20307&quot; value=&quot;310&quot;/&gt;&lt;/object&gt;&lt;object type=&quot;3&quot; unique_id=&quot;11417&quot;&gt;&lt;property id=&quot;20148&quot; value=&quot;5&quot;/&gt;&lt;property id=&quot;20300&quot; value=&quot;Slide 19&quot;/&gt;&lt;property id=&quot;20307&quot; value=&quot;311&quot;/&gt;&lt;/object&gt;&lt;object type=&quot;3&quot; unique_id=&quot;11418&quot;&gt;&lt;property id=&quot;20148&quot; value=&quot;5&quot;/&gt;&lt;property id=&quot;20300&quot; value=&quot;Slide 20&quot;/&gt;&lt;property id=&quot;20307&quot; value=&quot;312&quot;/&gt;&lt;/object&gt;&lt;object type=&quot;3&quot; unique_id=&quot;11419&quot;&gt;&lt;property id=&quot;20148&quot; value=&quot;5&quot;/&gt;&lt;property id=&quot;20300&quot; value=&quot;Slide 21 - &amp;quot;With your student hats on….&amp;quot;&quot;/&gt;&lt;property id=&quot;20307&quot; value=&quot;314&quot;/&gt;&lt;/object&gt;&lt;object type=&quot;3&quot; unique_id=&quot;11420&quot;&gt;&lt;property id=&quot;20148&quot; value=&quot;5&quot;/&gt;&lt;property id=&quot;20300&quot; value=&quot;Slide 22&quot;/&gt;&lt;property id=&quot;20307&quot; value=&quot;313&quot;/&gt;&lt;/object&gt;&lt;object type=&quot;3&quot; unique_id=&quot;11421&quot;&gt;&lt;property id=&quot;20148&quot; value=&quot;5&quot;/&gt;&lt;property id=&quot;20300&quot; value=&quot;Slide 25 - &amp;quot;CellProfiler Option&amp;quot;&quot;/&gt;&lt;property id=&quot;20307&quot; value=&quot;315&quot;/&gt;&lt;/object&gt;&lt;object type=&quot;3&quot; unique_id=&quot;11579&quot;&gt;&lt;property id=&quot;20148&quot; value=&quot;5&quot;/&gt;&lt;property id=&quot;20300&quot; value=&quot;Slide 23 - &amp;quot;Students Determine Means for Each Replicate&amp;quot;&quot;/&gt;&lt;property id=&quot;20307&quot; value=&quot;316&quot;/&gt;&lt;/object&gt;&lt;object type=&quot;3&quot; unique_id=&quot;11580&quot;&gt;&lt;property id=&quot;20148&quot; value=&quot;5&quot;/&gt;&lt;property id=&quot;20300&quot; value=&quot;Slide 24 - &amp;quot;Students Conduct t-Test Between the Control and Their Mutant&amp;quot;&quot;/&gt;&lt;property id=&quot;20307&quot; value=&quot;318&quot;/&gt;&lt;/object&gt;&lt;object type=&quot;3&quot; unique_id=&quot;11704&quot;&gt;&lt;property id=&quot;20148&quot; value=&quot;5&quot;/&gt;&lt;property id=&quot;20300&quot; value=&quot;Slide 26 - &amp;quot;Resources&amp;quot;&quot;/&gt;&lt;property id=&quot;20307&quot; value=&quot;319&quot;/&gt;&lt;/object&gt;&lt;/object&gt;&lt;object type=&quot;8&quot; unique_id=&quot;10203&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17359</TotalTime>
  <Words>806</Words>
  <Application>Microsoft Office PowerPoint</Application>
  <PresentationFormat>On-screen Show (16:9)</PresentationFormat>
  <Paragraphs>89</Paragraphs>
  <Slides>26</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ＭＳ Ｐゴシック</vt:lpstr>
      <vt:lpstr>Arial</vt:lpstr>
      <vt:lpstr>Calibri</vt:lpstr>
      <vt:lpstr>Helvetica</vt:lpstr>
      <vt:lpstr>Lucida Grande</vt:lpstr>
      <vt:lpstr>Lucida Sans</vt:lpstr>
      <vt:lpstr>Office Theme</vt:lpstr>
      <vt:lpstr>Cell Image Analysis, Part 2</vt:lpstr>
      <vt:lpstr>Student Learning Goals</vt:lpstr>
      <vt:lpstr>Part 2 Learning Outcomes</vt:lpstr>
      <vt:lpstr>Materials for the Activity</vt:lpstr>
      <vt:lpstr>More About the Image Set</vt:lpstr>
      <vt:lpstr>The Epidermal Growth Factor Receptor (EGFR)</vt:lpstr>
      <vt:lpstr>Make a Prediction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With your student hats on….</vt:lpstr>
      <vt:lpstr>PowerPoint Presentation</vt:lpstr>
      <vt:lpstr>Students Determine Means for Each Replicate</vt:lpstr>
      <vt:lpstr>Students Conduct t-Test Between the Control and Their Mutant</vt:lpstr>
      <vt:lpstr>CellProfiler Option</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Bioimage Informatics 2</dc:title>
  <dc:creator>David Julian</dc:creator>
  <cp:lastModifiedBy>Julian,David</cp:lastModifiedBy>
  <cp:revision>819</cp:revision>
  <dcterms:created xsi:type="dcterms:W3CDTF">2013-07-31T17:08:25Z</dcterms:created>
  <dcterms:modified xsi:type="dcterms:W3CDTF">2016-11-30T17:25:55Z</dcterms:modified>
</cp:coreProperties>
</file>