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1" r:id="rId2"/>
    <p:sldId id="303" r:id="rId3"/>
    <p:sldId id="286" r:id="rId4"/>
    <p:sldId id="287" r:id="rId5"/>
    <p:sldId id="262" r:id="rId6"/>
    <p:sldId id="309" r:id="rId7"/>
    <p:sldId id="307" r:id="rId8"/>
    <p:sldId id="308" r:id="rId9"/>
    <p:sldId id="305" r:id="rId10"/>
    <p:sldId id="335" r:id="rId11"/>
    <p:sldId id="319" r:id="rId12"/>
    <p:sldId id="320" r:id="rId13"/>
    <p:sldId id="321" r:id="rId14"/>
    <p:sldId id="322" r:id="rId15"/>
    <p:sldId id="323" r:id="rId16"/>
    <p:sldId id="324" r:id="rId17"/>
    <p:sldId id="325" r:id="rId18"/>
    <p:sldId id="326" r:id="rId19"/>
    <p:sldId id="327" r:id="rId20"/>
    <p:sldId id="328" r:id="rId21"/>
    <p:sldId id="336" r:id="rId22"/>
    <p:sldId id="329" r:id="rId23"/>
    <p:sldId id="330" r:id="rId24"/>
    <p:sldId id="331" r:id="rId25"/>
    <p:sldId id="332" r:id="rId26"/>
    <p:sldId id="269" r:id="rId27"/>
    <p:sldId id="270" r:id="rId28"/>
    <p:sldId id="333" r:id="rId29"/>
    <p:sldId id="342" r:id="rId30"/>
    <p:sldId id="338" r:id="rId31"/>
    <p:sldId id="344" r:id="rId32"/>
    <p:sldId id="34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18"/>
    <p:restoredTop sz="89769" autoAdjust="0"/>
  </p:normalViewPr>
  <p:slideViewPr>
    <p:cSldViewPr>
      <p:cViewPr>
        <p:scale>
          <a:sx n="90" d="100"/>
          <a:sy n="90" d="100"/>
        </p:scale>
        <p:origin x="1824"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A100D2-1D88-4BEB-9DA9-B4A5BAED7103}" type="datetimeFigureOut">
              <a:rPr lang="en-US" smtClean="0"/>
              <a:pPr/>
              <a:t>10/15/18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B646A3-99EB-41F4-AF2F-3B6881836BDE}" type="slidenum">
              <a:rPr lang="en-US" smtClean="0"/>
              <a:pPr/>
              <a:t>‹#›</a:t>
            </a:fld>
            <a:endParaRPr lang="en-US"/>
          </a:p>
        </p:txBody>
      </p:sp>
    </p:spTree>
    <p:extLst>
      <p:ext uri="{BB962C8B-B14F-4D97-AF65-F5344CB8AC3E}">
        <p14:creationId xmlns:p14="http://schemas.microsoft.com/office/powerpoint/2010/main" val="146043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1</a:t>
            </a:fld>
            <a:endParaRPr lang="en-US"/>
          </a:p>
        </p:txBody>
      </p:sp>
    </p:spTree>
    <p:extLst>
      <p:ext uri="{BB962C8B-B14F-4D97-AF65-F5344CB8AC3E}">
        <p14:creationId xmlns:p14="http://schemas.microsoft.com/office/powerpoint/2010/main" val="245893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format enables you to count and filter by variable</a:t>
            </a:r>
            <a:r>
              <a:rPr lang="en-US" baseline="0" dirty="0" smtClean="0"/>
              <a:t> or sample.</a:t>
            </a:r>
            <a:endParaRPr lang="en-US" dirty="0" smtClean="0"/>
          </a:p>
        </p:txBody>
      </p:sp>
      <p:sp>
        <p:nvSpPr>
          <p:cNvPr id="4" name="Slide Number Placeholder 3"/>
          <p:cNvSpPr>
            <a:spLocks noGrp="1"/>
          </p:cNvSpPr>
          <p:nvPr>
            <p:ph type="sldNum" sz="quarter" idx="10"/>
          </p:nvPr>
        </p:nvSpPr>
        <p:spPr/>
        <p:txBody>
          <a:bodyPr/>
          <a:lstStyle/>
          <a:p>
            <a:fld id="{70B646A3-99EB-41F4-AF2F-3B6881836BDE}" type="slidenum">
              <a:rPr lang="en-US" smtClean="0"/>
              <a:pPr/>
              <a:t>10</a:t>
            </a:fld>
            <a:endParaRPr lang="en-US"/>
          </a:p>
        </p:txBody>
      </p:sp>
    </p:spTree>
    <p:extLst>
      <p:ext uri="{BB962C8B-B14F-4D97-AF65-F5344CB8AC3E}">
        <p14:creationId xmlns:p14="http://schemas.microsoft.com/office/powerpoint/2010/main" val="141140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11</a:t>
            </a:fld>
            <a:endParaRPr lang="en-US"/>
          </a:p>
        </p:txBody>
      </p:sp>
    </p:spTree>
    <p:extLst>
      <p:ext uri="{BB962C8B-B14F-4D97-AF65-F5344CB8AC3E}">
        <p14:creationId xmlns:p14="http://schemas.microsoft.com/office/powerpoint/2010/main" val="202665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leave blank cells, but be thoughtful about it.</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12</a:t>
            </a:fld>
            <a:endParaRPr lang="en-US"/>
          </a:p>
        </p:txBody>
      </p:sp>
    </p:spTree>
    <p:extLst>
      <p:ext uri="{BB962C8B-B14F-4D97-AF65-F5344CB8AC3E}">
        <p14:creationId xmlns:p14="http://schemas.microsoft.com/office/powerpoint/2010/main" val="22405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13</a:t>
            </a:fld>
            <a:endParaRPr lang="en-US"/>
          </a:p>
        </p:txBody>
      </p:sp>
    </p:spTree>
    <p:extLst>
      <p:ext uri="{BB962C8B-B14F-4D97-AF65-F5344CB8AC3E}">
        <p14:creationId xmlns:p14="http://schemas.microsoft.com/office/powerpoint/2010/main" val="14385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 if you add units to numbers in a cell?</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14</a:t>
            </a:fld>
            <a:endParaRPr lang="en-US"/>
          </a:p>
        </p:txBody>
      </p:sp>
    </p:spTree>
    <p:extLst>
      <p:ext uri="{BB962C8B-B14F-4D97-AF65-F5344CB8AC3E}">
        <p14:creationId xmlns:p14="http://schemas.microsoft.com/office/powerpoint/2010/main" val="1065833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15</a:t>
            </a:fld>
            <a:endParaRPr lang="en-US"/>
          </a:p>
        </p:txBody>
      </p:sp>
    </p:spTree>
    <p:extLst>
      <p:ext uri="{BB962C8B-B14F-4D97-AF65-F5344CB8AC3E}">
        <p14:creationId xmlns:p14="http://schemas.microsoft.com/office/powerpoint/2010/main" val="645816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Screenshot of Excel © 2017 Microsoft Corporation for Macintosh. Instructor may want to replace with current demo version.</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16</a:t>
            </a:fld>
            <a:endParaRPr lang="en-US"/>
          </a:p>
        </p:txBody>
      </p:sp>
    </p:spTree>
    <p:extLst>
      <p:ext uri="{BB962C8B-B14F-4D97-AF65-F5344CB8AC3E}">
        <p14:creationId xmlns:p14="http://schemas.microsoft.com/office/powerpoint/2010/main" val="771245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Figure (from article): Mapping Big Data related articles indexed in Web of Science shows remarkable dispersal of interest in using such resources to advance research in many fields.</a:t>
            </a:r>
          </a:p>
          <a:p>
            <a:endParaRPr lang="en-US" sz="1200" b="0" i="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accumulation of data in the last decades, together with ethical revisions on data sharing, have made large amounts of scientific data accessible. These data could be used to test hypothesis and generate new questions. </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17</a:t>
            </a:fld>
            <a:endParaRPr lang="en-US"/>
          </a:p>
        </p:txBody>
      </p:sp>
    </p:spTree>
    <p:extLst>
      <p:ext uri="{BB962C8B-B14F-4D97-AF65-F5344CB8AC3E}">
        <p14:creationId xmlns:p14="http://schemas.microsoft.com/office/powerpoint/2010/main" val="1798137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Publicly available scientific data </a:t>
            </a:r>
          </a:p>
          <a:p>
            <a:r>
              <a:rPr lang="en-US" sz="1200" b="0" i="0" kern="1200" dirty="0" smtClean="0">
                <a:solidFill>
                  <a:schemeClr val="tx1"/>
                </a:solidFill>
                <a:effectLst/>
                <a:latin typeface="+mn-lt"/>
                <a:ea typeface="+mn-ea"/>
                <a:cs typeface="+mn-cs"/>
              </a:rPr>
              <a:t>Data descriptor is a structure containing information that describes data. </a:t>
            </a:r>
          </a:p>
          <a:p>
            <a:r>
              <a:rPr lang="en-US" sz="1200" b="0" i="0" kern="1200" dirty="0" smtClean="0">
                <a:solidFill>
                  <a:schemeClr val="tx1"/>
                </a:solidFill>
                <a:effectLst/>
                <a:latin typeface="+mn-lt"/>
                <a:ea typeface="+mn-ea"/>
                <a:cs typeface="+mn-cs"/>
              </a:rPr>
              <a:t>ISA metadata tracking framework to facilitate standards-compliant collection, curation, management and reuse of datasets in an increasingly diverse set of life science domains. </a:t>
            </a:r>
            <a:endParaRPr lang="en-US" b="0" dirty="0"/>
          </a:p>
        </p:txBody>
      </p:sp>
      <p:sp>
        <p:nvSpPr>
          <p:cNvPr id="4" name="Slide Number Placeholder 3"/>
          <p:cNvSpPr>
            <a:spLocks noGrp="1"/>
          </p:cNvSpPr>
          <p:nvPr>
            <p:ph type="sldNum" sz="quarter" idx="10"/>
          </p:nvPr>
        </p:nvSpPr>
        <p:spPr/>
        <p:txBody>
          <a:bodyPr/>
          <a:lstStyle/>
          <a:p>
            <a:fld id="{55BA0387-3875-4E4C-8A1C-D13C728EE446}" type="slidenum">
              <a:rPr lang="en-US" smtClean="0"/>
              <a:t>18</a:t>
            </a:fld>
            <a:endParaRPr lang="en-US"/>
          </a:p>
        </p:txBody>
      </p:sp>
    </p:spTree>
    <p:extLst>
      <p:ext uri="{BB962C8B-B14F-4D97-AF65-F5344CB8AC3E}">
        <p14:creationId xmlns:p14="http://schemas.microsoft.com/office/powerpoint/2010/main" val="1363684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part of the presentation should be used to introduce NEON as an example of publicly available (open) data to understand ecological processes. For a clear understanding of the ethics behind data sharing, the instructor should highlight who sponsors NEON (the National Science Foundation, a public agency built and administered with public funding). Instructors should also highlight vocabulary such as “open data” (free access) and discuss its meaning. </a:t>
            </a:r>
          </a:p>
          <a:p>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19</a:t>
            </a:fld>
            <a:endParaRPr lang="en-US"/>
          </a:p>
        </p:txBody>
      </p:sp>
    </p:spTree>
    <p:extLst>
      <p:ext uri="{BB962C8B-B14F-4D97-AF65-F5344CB8AC3E}">
        <p14:creationId xmlns:p14="http://schemas.microsoft.com/office/powerpoint/2010/main" val="164432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2</a:t>
            </a:fld>
            <a:endParaRPr lang="en-US"/>
          </a:p>
        </p:txBody>
      </p:sp>
    </p:spTree>
    <p:extLst>
      <p:ext uri="{BB962C8B-B14F-4D97-AF65-F5344CB8AC3E}">
        <p14:creationId xmlns:p14="http://schemas.microsoft.com/office/powerpoint/2010/main" val="373879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flux </a:t>
            </a:r>
            <a:r>
              <a:rPr lang="en-US" sz="1200" b="1" kern="1200" dirty="0" smtClean="0">
                <a:solidFill>
                  <a:schemeClr val="tx1"/>
                </a:solidFill>
                <a:effectLst/>
                <a:latin typeface="+mn-lt"/>
                <a:ea typeface="+mn-ea"/>
                <a:cs typeface="+mn-cs"/>
              </a:rPr>
              <a:t>tower</a:t>
            </a:r>
            <a:r>
              <a:rPr lang="en-US" sz="1200" kern="1200" dirty="0" smtClean="0">
                <a:solidFill>
                  <a:schemeClr val="tx1"/>
                </a:solidFill>
                <a:effectLst/>
                <a:latin typeface="+mn-lt"/>
                <a:ea typeface="+mn-ea"/>
                <a:cs typeface="+mn-cs"/>
              </a:rPr>
              <a:t> is constructed within the dominant vegetation at each site.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plant sampling, the Terrestrial Observation System include </a:t>
            </a:r>
            <a:r>
              <a:rPr lang="en-US" sz="1200" b="1" kern="1200" dirty="0" smtClean="0">
                <a:solidFill>
                  <a:schemeClr val="tx1"/>
                </a:solidFill>
                <a:effectLst/>
                <a:latin typeface="+mn-lt"/>
                <a:ea typeface="+mn-ea"/>
                <a:cs typeface="+mn-cs"/>
              </a:rPr>
              <a:t>Distributed</a:t>
            </a:r>
            <a:r>
              <a:rPr lang="en-US" sz="1200" kern="1200" dirty="0" smtClean="0">
                <a:solidFill>
                  <a:schemeClr val="tx1"/>
                </a:solidFill>
                <a:effectLst/>
                <a:latin typeface="+mn-lt"/>
                <a:ea typeface="+mn-ea"/>
                <a:cs typeface="+mn-cs"/>
              </a:rPr>
              <a:t> plots that are located throughout the site, and </a:t>
            </a:r>
            <a:r>
              <a:rPr lang="en-US" sz="1200" b="1" kern="1200" dirty="0" smtClean="0">
                <a:solidFill>
                  <a:schemeClr val="tx1"/>
                </a:solidFill>
                <a:effectLst/>
                <a:latin typeface="+mn-lt"/>
                <a:ea typeface="+mn-ea"/>
                <a:cs typeface="+mn-cs"/>
              </a:rPr>
              <a:t>Tower</a:t>
            </a:r>
            <a:r>
              <a:rPr lang="en-US" sz="1200" kern="1200" dirty="0" smtClean="0">
                <a:solidFill>
                  <a:schemeClr val="tx1"/>
                </a:solidFill>
                <a:effectLst/>
                <a:latin typeface="+mn-lt"/>
                <a:ea typeface="+mn-ea"/>
                <a:cs typeface="+mn-cs"/>
              </a:rPr>
              <a:t> plots that are concentrated within the TIS tower flux footprint. A third set of </a:t>
            </a:r>
            <a:r>
              <a:rPr lang="en-US" sz="1200" b="1" kern="1200" dirty="0" smtClean="0">
                <a:solidFill>
                  <a:schemeClr val="tx1"/>
                </a:solidFill>
                <a:effectLst/>
                <a:latin typeface="+mn-lt"/>
                <a:ea typeface="+mn-ea"/>
                <a:cs typeface="+mn-cs"/>
              </a:rPr>
              <a:t>Gradient</a:t>
            </a:r>
            <a:r>
              <a:rPr lang="en-US" sz="1200" kern="1200" dirty="0" smtClean="0">
                <a:solidFill>
                  <a:schemeClr val="tx1"/>
                </a:solidFill>
                <a:effectLst/>
                <a:latin typeface="+mn-lt"/>
                <a:ea typeface="+mn-ea"/>
                <a:cs typeface="+mn-cs"/>
              </a:rPr>
              <a:t> Plots </a:t>
            </a:r>
            <a:r>
              <a:rPr lang="en-US" sz="1200" b="1" kern="1200" dirty="0" smtClean="0">
                <a:solidFill>
                  <a:schemeClr val="tx1"/>
                </a:solidFill>
                <a:effectLst/>
                <a:latin typeface="+mn-lt"/>
                <a:ea typeface="+mn-ea"/>
                <a:cs typeface="+mn-cs"/>
              </a:rPr>
              <a:t>may</a:t>
            </a:r>
            <a:r>
              <a:rPr lang="en-US" sz="1200" kern="1200" dirty="0" smtClean="0">
                <a:solidFill>
                  <a:schemeClr val="tx1"/>
                </a:solidFill>
                <a:effectLst/>
                <a:latin typeface="+mn-lt"/>
                <a:ea typeface="+mn-ea"/>
                <a:cs typeface="+mn-cs"/>
              </a:rPr>
              <a:t> be employed at a given site in order to sample important gradients in vegetation height, LAI,</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canopy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chemistry when Distributed plots fail to span the full dynamic range of these variables.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22</a:t>
            </a:fld>
            <a:endParaRPr lang="en-US"/>
          </a:p>
        </p:txBody>
      </p:sp>
    </p:spTree>
    <p:extLst>
      <p:ext uri="{BB962C8B-B14F-4D97-AF65-F5344CB8AC3E}">
        <p14:creationId xmlns:p14="http://schemas.microsoft.com/office/powerpoint/2010/main" val="200201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them the metadata and protocols online</a:t>
            </a:r>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25</a:t>
            </a:fld>
            <a:endParaRPr lang="en-US"/>
          </a:p>
        </p:txBody>
      </p:sp>
    </p:spTree>
    <p:extLst>
      <p:ext uri="{BB962C8B-B14F-4D97-AF65-F5344CB8AC3E}">
        <p14:creationId xmlns:p14="http://schemas.microsoft.com/office/powerpoint/2010/main" val="685576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200" dirty="0" smtClean="0">
                <a:latin typeface="Times New Roman" charset="0"/>
                <a:ea typeface="ＭＳ Ｐゴシック" pitchFamily="34" charset="-128"/>
              </a:rPr>
              <a:t>Metadata is data about data. It describes the content, quality, condition, and other characteristics of a dataset.  </a:t>
            </a:r>
          </a:p>
          <a:p>
            <a:pPr eaLnBrk="1" hangingPunct="1"/>
            <a:endParaRPr lang="en-US" sz="1200" dirty="0" smtClean="0">
              <a:latin typeface="Times New Roman" charset="0"/>
              <a:ea typeface="ＭＳ Ｐゴシック" pitchFamily="34" charset="-128"/>
            </a:endParaRPr>
          </a:p>
          <a:p>
            <a:pPr eaLnBrk="1" hangingPunct="1"/>
            <a:r>
              <a:rPr lang="en-US" sz="1200" dirty="0" smtClean="0">
                <a:latin typeface="Times New Roman" charset="0"/>
                <a:ea typeface="ＭＳ Ｐゴシック" pitchFamily="34" charset="-128"/>
              </a:rPr>
              <a:t>Metadata records answer questions such as:</a:t>
            </a:r>
          </a:p>
          <a:p>
            <a:pPr eaLnBrk="1" hangingPunct="1"/>
            <a:r>
              <a:rPr lang="en-US" sz="1200" dirty="0" smtClean="0">
                <a:latin typeface="Times New Roman" charset="0"/>
                <a:ea typeface="ＭＳ Ｐゴシック" pitchFamily="34" charset="-128"/>
              </a:rPr>
              <a:t>	Why was the data set created?</a:t>
            </a:r>
          </a:p>
          <a:p>
            <a:pPr eaLnBrk="1" hangingPunct="1"/>
            <a:r>
              <a:rPr lang="en-US" sz="1200" dirty="0" smtClean="0">
                <a:latin typeface="Times New Roman" charset="0"/>
                <a:ea typeface="ＭＳ Ｐゴシック" pitchFamily="34" charset="-128"/>
              </a:rPr>
              <a:t>	What processes were</a:t>
            </a:r>
            <a:r>
              <a:rPr lang="en-US" sz="1200" baseline="0" dirty="0" smtClean="0">
                <a:latin typeface="Times New Roman" charset="0"/>
                <a:ea typeface="ＭＳ Ｐゴシック" pitchFamily="34" charset="-128"/>
              </a:rPr>
              <a:t> used to create the data set?</a:t>
            </a:r>
            <a:endParaRPr lang="en-US" sz="1200" dirty="0" smtClean="0">
              <a:latin typeface="Times New Roman" charset="0"/>
              <a:ea typeface="ＭＳ Ｐゴシック" pitchFamily="34" charset="-128"/>
            </a:endParaRPr>
          </a:p>
          <a:p>
            <a:pPr eaLnBrk="1" hangingPunct="1"/>
            <a:r>
              <a:rPr lang="en-US" sz="1200" dirty="0" smtClean="0">
                <a:latin typeface="Times New Roman" charset="0"/>
                <a:ea typeface="ＭＳ Ｐゴシック" pitchFamily="34" charset="-128"/>
              </a:rPr>
              <a:t>	What projection is the data in?</a:t>
            </a:r>
          </a:p>
          <a:p>
            <a:pPr eaLnBrk="1" hangingPunct="1"/>
            <a:r>
              <a:rPr lang="en-US" sz="1200" dirty="0" smtClean="0">
                <a:latin typeface="Times New Roman" charset="0"/>
                <a:ea typeface="ＭＳ Ｐゴシック" pitchFamily="34" charset="-128"/>
              </a:rPr>
              <a:t>	When was the data last updated?</a:t>
            </a:r>
          </a:p>
          <a:p>
            <a:pPr eaLnBrk="1" hangingPunct="1"/>
            <a:r>
              <a:rPr lang="en-US" sz="1200" dirty="0" smtClean="0">
                <a:latin typeface="Times New Roman" charset="0"/>
                <a:ea typeface="ＭＳ Ｐゴシック" pitchFamily="34" charset="-128"/>
              </a:rPr>
              <a:t>	Who created the data?</a:t>
            </a:r>
          </a:p>
          <a:p>
            <a:pPr eaLnBrk="1" hangingPunct="1"/>
            <a:r>
              <a:rPr lang="en-US" sz="1200" dirty="0" smtClean="0">
                <a:latin typeface="Times New Roman" charset="0"/>
                <a:ea typeface="ＭＳ Ｐゴシック" pitchFamily="34" charset="-128"/>
              </a:rPr>
              <a:t>	What scale was used?</a:t>
            </a:r>
          </a:p>
          <a:p>
            <a:pPr eaLnBrk="1" hangingPunct="1"/>
            <a:r>
              <a:rPr lang="en-US" sz="1200" dirty="0" smtClean="0">
                <a:latin typeface="Times New Roman" charset="0"/>
                <a:ea typeface="ＭＳ Ｐゴシック" pitchFamily="34" charset="-128"/>
              </a:rPr>
              <a:t>	What fields are in the table?</a:t>
            </a:r>
          </a:p>
          <a:p>
            <a:pPr eaLnBrk="1" hangingPunct="1"/>
            <a:r>
              <a:rPr lang="en-US" sz="1200" dirty="0" smtClean="0">
                <a:latin typeface="Times New Roman" charset="0"/>
                <a:ea typeface="ＭＳ Ｐゴシック" pitchFamily="34" charset="-128"/>
              </a:rPr>
              <a:t>	What do the values in those fields mean?</a:t>
            </a:r>
          </a:p>
          <a:p>
            <a:pPr eaLnBrk="1" hangingPunct="1"/>
            <a:r>
              <a:rPr lang="en-US" sz="1200" dirty="0" smtClean="0">
                <a:latin typeface="Times New Roman" charset="0"/>
                <a:ea typeface="ＭＳ Ｐゴシック" pitchFamily="34" charset="-128"/>
              </a:rPr>
              <a:t>	Who do I contact about getting more information about the data?</a:t>
            </a:r>
          </a:p>
          <a:p>
            <a:pPr eaLnBrk="1" hangingPunct="1"/>
            <a:r>
              <a:rPr lang="en-US" sz="1200" dirty="0" smtClean="0">
                <a:latin typeface="Times New Roman" charset="0"/>
                <a:ea typeface="ＭＳ Ｐゴシック" pitchFamily="34" charset="-128"/>
              </a:rPr>
              <a:t>	How do I obtain a copy of the data?</a:t>
            </a:r>
          </a:p>
          <a:p>
            <a:pPr eaLnBrk="1" hangingPunct="1"/>
            <a:r>
              <a:rPr lang="en-US" sz="1200" dirty="0" smtClean="0">
                <a:latin typeface="Times New Roman" charset="0"/>
                <a:ea typeface="ＭＳ Ｐゴシック" pitchFamily="34" charset="-128"/>
              </a:rPr>
              <a:t>	Do the data cost anything?</a:t>
            </a:r>
          </a:p>
          <a:p>
            <a:pPr eaLnBrk="1" hangingPunct="1"/>
            <a:r>
              <a:rPr lang="en-US" sz="1200" dirty="0" smtClean="0">
                <a:latin typeface="Times New Roman" charset="0"/>
                <a:ea typeface="ＭＳ Ｐゴシック" pitchFamily="34" charset="-128"/>
              </a:rPr>
              <a:t>	Are there any limitations to the data?</a:t>
            </a:r>
          </a:p>
          <a:p>
            <a:pPr eaLnBrk="1" hangingPunct="1"/>
            <a:endParaRPr lang="en-US" sz="1200" dirty="0" smtClean="0">
              <a:latin typeface="Times New Roman" charset="0"/>
              <a:ea typeface="ＭＳ Ｐゴシック" pitchFamily="34" charset="-128"/>
            </a:endParaRPr>
          </a:p>
          <a:p>
            <a:pPr eaLnBrk="1" hangingPunct="1"/>
            <a:r>
              <a:rPr lang="en-US" sz="1200" dirty="0" smtClean="0">
                <a:latin typeface="Times New Roman" charset="0"/>
                <a:ea typeface="ＭＳ Ｐゴシック" pitchFamily="34" charset="-128"/>
              </a:rPr>
              <a:t>Metadata is a valuable tool. Metadata records preserve the usefulness of data over time by detailing methods for data collection and data set creation. Metadata greatly minimizes duplication of effort in the collection of expensive digital data and fosters the sharing of digital data resources. </a:t>
            </a:r>
            <a:endParaRPr lang="en-US" sz="1800" dirty="0" smtClean="0">
              <a:latin typeface="Times New Roman" charset="0"/>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26</a:t>
            </a:fld>
            <a:endParaRPr lang="en-US" smtClean="0">
              <a:latin typeface="Calibri" pitchFamily="34" charset="0"/>
              <a:ea typeface="ＭＳ Ｐゴシック" pitchFamily="34" charset="-128"/>
            </a:endParaRPr>
          </a:p>
        </p:txBody>
      </p:sp>
    </p:spTree>
    <p:extLst>
      <p:ext uri="{BB962C8B-B14F-4D97-AF65-F5344CB8AC3E}">
        <p14:creationId xmlns:p14="http://schemas.microsoft.com/office/powerpoint/2010/main" val="1333327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28</a:t>
            </a:fld>
            <a:endParaRPr lang="en-US"/>
          </a:p>
        </p:txBody>
      </p:sp>
    </p:spTree>
    <p:extLst>
      <p:ext uri="{BB962C8B-B14F-4D97-AF65-F5344CB8AC3E}">
        <p14:creationId xmlns:p14="http://schemas.microsoft.com/office/powerpoint/2010/main" val="1030938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Answer is 12,881</a:t>
            </a:r>
          </a:p>
        </p:txBody>
      </p:sp>
      <p:sp>
        <p:nvSpPr>
          <p:cNvPr id="4" name="Slide Number Placeholder 3"/>
          <p:cNvSpPr>
            <a:spLocks noGrp="1"/>
          </p:cNvSpPr>
          <p:nvPr>
            <p:ph type="sldNum" sz="quarter" idx="10"/>
          </p:nvPr>
        </p:nvSpPr>
        <p:spPr/>
        <p:txBody>
          <a:bodyPr/>
          <a:lstStyle/>
          <a:p>
            <a:fld id="{55BA0387-3875-4E4C-8A1C-D13C728EE446}" type="slidenum">
              <a:rPr lang="en-US" smtClean="0"/>
              <a:t>29</a:t>
            </a:fld>
            <a:endParaRPr lang="en-US"/>
          </a:p>
        </p:txBody>
      </p:sp>
    </p:spTree>
    <p:extLst>
      <p:ext uri="{BB962C8B-B14F-4D97-AF65-F5344CB8AC3E}">
        <p14:creationId xmlns:p14="http://schemas.microsoft.com/office/powerpoint/2010/main" val="301699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30</a:t>
            </a:fld>
            <a:endParaRPr lang="en-US"/>
          </a:p>
        </p:txBody>
      </p:sp>
    </p:spTree>
    <p:extLst>
      <p:ext uri="{BB962C8B-B14F-4D97-AF65-F5344CB8AC3E}">
        <p14:creationId xmlns:p14="http://schemas.microsoft.com/office/powerpoint/2010/main" val="408855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31</a:t>
            </a:fld>
            <a:endParaRPr lang="en-US"/>
          </a:p>
        </p:txBody>
      </p:sp>
    </p:spTree>
    <p:extLst>
      <p:ext uri="{BB962C8B-B14F-4D97-AF65-F5344CB8AC3E}">
        <p14:creationId xmlns:p14="http://schemas.microsoft.com/office/powerpoint/2010/main" val="339459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32</a:t>
            </a:fld>
            <a:endParaRPr lang="en-US"/>
          </a:p>
        </p:txBody>
      </p:sp>
    </p:spTree>
    <p:extLst>
      <p:ext uri="{BB962C8B-B14F-4D97-AF65-F5344CB8AC3E}">
        <p14:creationId xmlns:p14="http://schemas.microsoft.com/office/powerpoint/2010/main" val="1345539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management encompasses</a:t>
            </a:r>
            <a:r>
              <a:rPr lang="en-US" baseline="0" dirty="0" smtClean="0"/>
              <a:t> everything about how the data are collected, processed, stored, and archived.  Data management procedures and practices should be an integral part of any research project planning and should be in place prior to any data being collected.  </a:t>
            </a:r>
            <a:br>
              <a:rPr lang="en-US" baseline="0" dirty="0" smtClean="0"/>
            </a:br>
            <a:r>
              <a:rPr lang="en-US" baseline="0" dirty="0" smtClean="0"/>
              <a:t>Today we’ll cover four basic steps:</a:t>
            </a:r>
          </a:p>
          <a:p>
            <a:pPr marL="228600" indent="-228600">
              <a:buAutoNum type="arabicParenR"/>
            </a:pPr>
            <a:r>
              <a:rPr lang="en-US" baseline="0" dirty="0" smtClean="0"/>
              <a:t>Data collection on field data sheets</a:t>
            </a:r>
          </a:p>
          <a:p>
            <a:pPr marL="228600" indent="-228600">
              <a:buAutoNum type="arabicParenR"/>
            </a:pPr>
            <a:r>
              <a:rPr lang="en-US" baseline="0" dirty="0" smtClean="0"/>
              <a:t>Data transcription to spreadsheets</a:t>
            </a:r>
          </a:p>
          <a:p>
            <a:pPr marL="228600" indent="-228600">
              <a:buAutoNum type="arabicParenR"/>
            </a:pPr>
            <a:r>
              <a:rPr lang="en-US" baseline="0" dirty="0" smtClean="0"/>
              <a:t>Metadata creation and storage</a:t>
            </a:r>
          </a:p>
          <a:p>
            <a:pPr marL="228600" indent="-228600">
              <a:buAutoNum type="arabicParenR"/>
            </a:pPr>
            <a:r>
              <a:rPr lang="en-US" baseline="0" dirty="0" smtClean="0"/>
              <a:t>Data analysis and use of spreadsheets </a:t>
            </a:r>
          </a:p>
          <a:p>
            <a:pPr marL="228600" indent="-228600">
              <a:buAutoNum type="arabicParenR"/>
            </a:pPr>
            <a:endParaRPr lang="en-US" baseline="0" dirty="0" smtClean="0"/>
          </a:p>
          <a:p>
            <a:pPr marL="0" indent="0">
              <a:buNone/>
            </a:pPr>
            <a:r>
              <a:rPr lang="en-US" baseline="0" dirty="0" smtClean="0"/>
              <a:t>However, it is important to realize that there is far more to data management than just these steps.  </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3</a:t>
            </a:fld>
            <a:endParaRPr lang="en-US"/>
          </a:p>
        </p:txBody>
      </p:sp>
    </p:spTree>
    <p:extLst>
      <p:ext uri="{BB962C8B-B14F-4D97-AF65-F5344CB8AC3E}">
        <p14:creationId xmlns:p14="http://schemas.microsoft.com/office/powerpoint/2010/main" val="79985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is essential to the</a:t>
            </a:r>
            <a:r>
              <a:rPr lang="en-US" baseline="0" dirty="0" smtClean="0"/>
              <a:t> process of science.  Even after an initial analysis is done and published the data are essential to keep track of and archive. </a:t>
            </a:r>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4</a:t>
            </a:fld>
            <a:endParaRPr lang="en-US"/>
          </a:p>
        </p:txBody>
      </p:sp>
    </p:spTree>
    <p:extLst>
      <p:ext uri="{BB962C8B-B14F-4D97-AF65-F5344CB8AC3E}">
        <p14:creationId xmlns:p14="http://schemas.microsoft.com/office/powerpoint/2010/main" val="57419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important to realize that there is far more to data management than just o</a:t>
            </a:r>
            <a:r>
              <a:rPr lang="en-US" dirty="0" smtClean="0"/>
              <a:t>rganized, efficient data collection</a:t>
            </a:r>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5</a:t>
            </a:fld>
            <a:endParaRPr lang="en-US"/>
          </a:p>
        </p:txBody>
      </p:sp>
    </p:spTree>
    <p:extLst>
      <p:ext uri="{BB962C8B-B14F-4D97-AF65-F5344CB8AC3E}">
        <p14:creationId xmlns:p14="http://schemas.microsoft.com/office/powerpoint/2010/main" val="203104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a:t>
            </a:r>
            <a:r>
              <a:rPr lang="en-US" baseline="0" dirty="0" smtClean="0"/>
              <a:t> collection doesn’t have to be limited to the “field”, it could be collected in the lab or gathered from other papers or data repositories.  We focus on the field given the forest community composition theme. </a:t>
            </a:r>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6</a:t>
            </a:fld>
            <a:endParaRPr lang="en-US"/>
          </a:p>
        </p:txBody>
      </p:sp>
    </p:spTree>
    <p:extLst>
      <p:ext uri="{BB962C8B-B14F-4D97-AF65-F5344CB8AC3E}">
        <p14:creationId xmlns:p14="http://schemas.microsoft.com/office/powerpoint/2010/main" val="8007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spreadsheet</a:t>
            </a:r>
            <a:r>
              <a:rPr lang="en-US" sz="1200" kern="1200" dirty="0" smtClean="0">
                <a:solidFill>
                  <a:schemeClr val="tx1"/>
                </a:solidFill>
                <a:effectLst/>
                <a:latin typeface="+mn-lt"/>
                <a:ea typeface="+mn-ea"/>
                <a:cs typeface="+mn-cs"/>
              </a:rPr>
              <a:t> format allows you to know exactly what variables were measured in the field and what is the sample size. In this way, the format allows you to count, sort, and filter </a:t>
            </a:r>
            <a:r>
              <a:rPr lang="en-US" sz="1200" b="1" kern="1200" dirty="0" smtClean="0">
                <a:solidFill>
                  <a:schemeClr val="tx1"/>
                </a:solidFill>
                <a:effectLst/>
                <a:latin typeface="+mn-lt"/>
                <a:ea typeface="+mn-ea"/>
                <a:cs typeface="+mn-cs"/>
              </a:rPr>
              <a:t>observations (rows) </a:t>
            </a:r>
            <a:r>
              <a:rPr lang="en-US" sz="1200" kern="1200" dirty="0" smtClean="0">
                <a:solidFill>
                  <a:schemeClr val="tx1"/>
                </a:solidFill>
                <a:effectLst/>
                <a:latin typeface="+mn-lt"/>
                <a:ea typeface="+mn-ea"/>
                <a:cs typeface="+mn-cs"/>
              </a:rPr>
              <a:t>by </a:t>
            </a:r>
            <a:r>
              <a:rPr lang="en-US" sz="1200" b="1" kern="1200" dirty="0" smtClean="0">
                <a:solidFill>
                  <a:schemeClr val="tx1"/>
                </a:solidFill>
                <a:effectLst/>
                <a:latin typeface="+mn-lt"/>
                <a:ea typeface="+mn-ea"/>
                <a:cs typeface="+mn-cs"/>
              </a:rPr>
              <a:t>variables (columns) </a:t>
            </a:r>
            <a:r>
              <a:rPr lang="en-US" sz="1200" kern="1200" dirty="0" smtClean="0">
                <a:solidFill>
                  <a:schemeClr val="tx1"/>
                </a:solidFill>
                <a:effectLst/>
                <a:latin typeface="+mn-lt"/>
                <a:ea typeface="+mn-ea"/>
                <a:cs typeface="+mn-cs"/>
              </a:rPr>
              <a:t>quickly and easily.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Columns: variables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Rows: observation/individuals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points: 107,218</a:t>
            </a: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7</a:t>
            </a:fld>
            <a:endParaRPr lang="en-US"/>
          </a:p>
        </p:txBody>
      </p:sp>
    </p:spTree>
    <p:extLst>
      <p:ext uri="{BB962C8B-B14F-4D97-AF65-F5344CB8AC3E}">
        <p14:creationId xmlns:p14="http://schemas.microsoft.com/office/powerpoint/2010/main" val="90415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8</a:t>
            </a:fld>
            <a:endParaRPr lang="en-US"/>
          </a:p>
        </p:txBody>
      </p:sp>
    </p:spTree>
    <p:extLst>
      <p:ext uri="{BB962C8B-B14F-4D97-AF65-F5344CB8AC3E}">
        <p14:creationId xmlns:p14="http://schemas.microsoft.com/office/powerpoint/2010/main" val="2011871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Columns should correspond to one variable, not a combination of two or more.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example, having two variables in one category limits the number of independent variables in your statistical analysis.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9</a:t>
            </a:fld>
            <a:endParaRPr lang="en-US"/>
          </a:p>
        </p:txBody>
      </p:sp>
    </p:spTree>
    <p:extLst>
      <p:ext uri="{BB962C8B-B14F-4D97-AF65-F5344CB8AC3E}">
        <p14:creationId xmlns:p14="http://schemas.microsoft.com/office/powerpoint/2010/main" val="105035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F2F07E-39F3-4367-8B2F-73F433C69A85}"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2F07E-39F3-4367-8B2F-73F433C69A85}"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2F07E-39F3-4367-8B2F-73F433C69A85}"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2F07E-39F3-4367-8B2F-73F433C69A85}"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F2F07E-39F3-4367-8B2F-73F433C69A85}"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F2F07E-39F3-4367-8B2F-73F433C69A85}" type="datetimeFigureOut">
              <a:rPr lang="en-US" smtClean="0"/>
              <a:pPr/>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F2F07E-39F3-4367-8B2F-73F433C69A85}" type="datetimeFigureOut">
              <a:rPr lang="en-US" smtClean="0"/>
              <a:pPr/>
              <a:t>10/15/18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F2F07E-39F3-4367-8B2F-73F433C69A85}" type="datetimeFigureOut">
              <a:rPr lang="en-US" smtClean="0"/>
              <a:pPr/>
              <a:t>10/15/18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2F07E-39F3-4367-8B2F-73F433C69A85}" type="datetimeFigureOut">
              <a:rPr lang="en-US" smtClean="0"/>
              <a:pPr/>
              <a:t>10/15/18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F2F07E-39F3-4367-8B2F-73F433C69A85}" type="datetimeFigureOut">
              <a:rPr lang="en-US" smtClean="0"/>
              <a:pPr/>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F2F07E-39F3-4367-8B2F-73F433C69A85}" type="datetimeFigureOut">
              <a:rPr lang="en-US" smtClean="0"/>
              <a:pPr/>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7FF98-6AFA-48DF-8ACF-98B6F4C1359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2F07E-39F3-4367-8B2F-73F433C69A85}" type="datetimeFigureOut">
              <a:rPr lang="en-US" smtClean="0"/>
              <a:pPr/>
              <a:t>10/15/18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7FF98-6AFA-48DF-8ACF-98B6F4C1359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hyperlink" Target="http://stip.gatech.edu/forecasting-innovation-pathways-of-big-data-analytics-2/"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hyperlink" Target="http://blogs.nature.com/scientificdata/2013/07/23/scientific-data-to-complement-and-promote-public-data-repositories/"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5" Type="http://schemas.openxmlformats.org/officeDocument/2006/relationships/image" Target="../media/image23.jpe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ta.neonscience.org/home" TargetMode="Externa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935162"/>
          </a:xfrm>
          <a:solidFill>
            <a:schemeClr val="tx2">
              <a:lumMod val="20000"/>
              <a:lumOff val="80000"/>
            </a:schemeClr>
          </a:solidFill>
        </p:spPr>
        <p:txBody>
          <a:bodyPr>
            <a:normAutofit/>
          </a:bodyPr>
          <a:lstStyle/>
          <a:p>
            <a:r>
              <a:rPr lang="en-US" sz="4200" dirty="0" smtClean="0"/>
              <a:t>Data Management Adaptation: </a:t>
            </a:r>
            <a:br>
              <a:rPr lang="en-US" sz="4200" dirty="0" smtClean="0"/>
            </a:br>
            <a:r>
              <a:rPr lang="en-US" sz="3300" dirty="0"/>
              <a:t>Correlating Forest Community Dynamics to </a:t>
            </a:r>
            <a:r>
              <a:rPr lang="en-US" sz="3300" dirty="0" smtClean="0"/>
              <a:t>Climate</a:t>
            </a:r>
            <a:r>
              <a:rPr lang="en-US" sz="3600" dirty="0" smtClean="0"/>
              <a:t/>
            </a:r>
            <a:br>
              <a:rPr lang="en-US" sz="3600" dirty="0" smtClean="0"/>
            </a:br>
            <a:r>
              <a:rPr lang="en-US" sz="2400" dirty="0" smtClean="0"/>
              <a:t>Sarah McCarthy-Neumann</a:t>
            </a:r>
            <a:endParaRPr lang="en-US" sz="3600" dirty="0"/>
          </a:p>
        </p:txBody>
      </p:sp>
      <p:sp>
        <p:nvSpPr>
          <p:cNvPr id="3" name="Content Placeholder 2"/>
          <p:cNvSpPr>
            <a:spLocks noGrp="1"/>
          </p:cNvSpPr>
          <p:nvPr>
            <p:ph idx="1"/>
          </p:nvPr>
        </p:nvSpPr>
        <p:spPr>
          <a:xfrm>
            <a:off x="-6752" y="2514600"/>
            <a:ext cx="9144000" cy="987229"/>
          </a:xfrm>
        </p:spPr>
        <p:txBody>
          <a:bodyPr>
            <a:noAutofit/>
          </a:bodyPr>
          <a:lstStyle/>
          <a:p>
            <a:pPr marL="0" indent="0" algn="ctr">
              <a:spcBef>
                <a:spcPts val="0"/>
              </a:spcBef>
              <a:buNone/>
            </a:pPr>
            <a:endParaRPr lang="en-US" sz="1500" dirty="0"/>
          </a:p>
          <a:p>
            <a:pPr marL="0" indent="0" algn="ctr">
              <a:spcBef>
                <a:spcPts val="0"/>
              </a:spcBef>
              <a:buNone/>
            </a:pPr>
            <a:r>
              <a:rPr lang="en-US" sz="3000" dirty="0" smtClean="0"/>
              <a:t>Data from the National Ecological Observatory Network </a:t>
            </a:r>
            <a:endParaRPr lang="en-US" sz="3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907" y="3725596"/>
            <a:ext cx="2124828" cy="310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G_04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725596"/>
            <a:ext cx="4166374" cy="3099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MG_0500.JPG"/>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00000">
            <a:off x="-361581" y="4114216"/>
            <a:ext cx="3108959" cy="2331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024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678" y="-7246"/>
            <a:ext cx="9053322" cy="1151679"/>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ea typeface="MS PGothic" charset="-128"/>
              </a:rPr>
              <a:t>Common spreadsheet errors</a:t>
            </a:r>
            <a:endParaRPr lang="en-US" altLang="en-US" sz="3600" dirty="0">
              <a:ea typeface="MS PGothic" charset="-128"/>
            </a:endParaRPr>
          </a:p>
        </p:txBody>
      </p:sp>
      <p:sp>
        <p:nvSpPr>
          <p:cNvPr id="5" name="TextBox 4"/>
          <p:cNvSpPr txBox="1"/>
          <p:nvPr/>
        </p:nvSpPr>
        <p:spPr>
          <a:xfrm>
            <a:off x="90678" y="882823"/>
            <a:ext cx="3326552" cy="523220"/>
          </a:xfrm>
          <a:prstGeom prst="rect">
            <a:avLst/>
          </a:prstGeom>
          <a:noFill/>
        </p:spPr>
        <p:txBody>
          <a:bodyPr wrap="none" rtlCol="0">
            <a:spAutoFit/>
          </a:bodyPr>
          <a:lstStyle/>
          <a:p>
            <a:r>
              <a:rPr lang="en-US" sz="2800" b="1" dirty="0" smtClean="0"/>
              <a:t>Using multiple tables</a:t>
            </a:r>
            <a:endParaRPr lang="en-US" sz="2800" b="1" dirty="0"/>
          </a:p>
        </p:txBody>
      </p:sp>
      <p:sp>
        <p:nvSpPr>
          <p:cNvPr id="6" name="TextBox 5"/>
          <p:cNvSpPr txBox="1"/>
          <p:nvPr/>
        </p:nvSpPr>
        <p:spPr>
          <a:xfrm>
            <a:off x="555171" y="5910238"/>
            <a:ext cx="8382000" cy="1477328"/>
          </a:xfrm>
          <a:prstGeom prst="rect">
            <a:avLst/>
          </a:prstGeom>
          <a:noFill/>
        </p:spPr>
        <p:txBody>
          <a:bodyPr wrap="square" rtlCol="0">
            <a:spAutoFit/>
          </a:bodyPr>
          <a:lstStyle/>
          <a:p>
            <a:pPr marL="342900" indent="-342900">
              <a:buAutoNum type="arabicParenR"/>
            </a:pPr>
            <a:r>
              <a:rPr lang="en-US" dirty="0" smtClean="0"/>
              <a:t>Rows and columns should not represent different samples</a:t>
            </a:r>
          </a:p>
          <a:p>
            <a:pPr marL="342900" indent="-342900">
              <a:buFontTx/>
              <a:buAutoNum type="arabicParenR"/>
            </a:pPr>
            <a:r>
              <a:rPr lang="en-US" dirty="0"/>
              <a:t>You will add an extra step for yourself before you analyze the data because you will have to combine these data into a single data table.</a:t>
            </a:r>
          </a:p>
          <a:p>
            <a:pPr marL="342900" indent="-342900">
              <a:buAutoNum type="arabicParenR"/>
            </a:pPr>
            <a:endParaRPr lang="en-US" dirty="0" smtClean="0"/>
          </a:p>
          <a:p>
            <a:pPr marL="342900" indent="-342900">
              <a:buAutoNum type="arabicParenR"/>
            </a:pPr>
            <a:endParaRPr lang="en-US" dirty="0"/>
          </a:p>
        </p:txBody>
      </p:sp>
      <p:sp>
        <p:nvSpPr>
          <p:cNvPr id="7" name="TextBox 6"/>
          <p:cNvSpPr txBox="1"/>
          <p:nvPr/>
        </p:nvSpPr>
        <p:spPr>
          <a:xfrm>
            <a:off x="381000" y="5625729"/>
            <a:ext cx="730328" cy="369332"/>
          </a:xfrm>
          <a:prstGeom prst="rect">
            <a:avLst/>
          </a:prstGeom>
          <a:noFill/>
        </p:spPr>
        <p:txBody>
          <a:bodyPr wrap="none" rtlCol="0">
            <a:spAutoFit/>
          </a:bodyPr>
          <a:lstStyle/>
          <a:p>
            <a:r>
              <a:rPr lang="en-US" b="1" dirty="0" smtClean="0"/>
              <a:t>Why?</a:t>
            </a:r>
            <a:endParaRPr lang="en-US"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5274"/>
            <a:ext cx="9144000" cy="3881176"/>
          </a:xfrm>
          <a:prstGeom prst="rect">
            <a:avLst/>
          </a:prstGeom>
        </p:spPr>
      </p:pic>
    </p:spTree>
    <p:extLst>
      <p:ext uri="{BB962C8B-B14F-4D97-AF65-F5344CB8AC3E}">
        <p14:creationId xmlns:p14="http://schemas.microsoft.com/office/powerpoint/2010/main" val="68933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sp>
        <p:nvSpPr>
          <p:cNvPr id="2" name="TextBox 1"/>
          <p:cNvSpPr txBox="1"/>
          <p:nvPr/>
        </p:nvSpPr>
        <p:spPr>
          <a:xfrm>
            <a:off x="90678" y="1290534"/>
            <a:ext cx="3055837" cy="523220"/>
          </a:xfrm>
          <a:prstGeom prst="rect">
            <a:avLst/>
          </a:prstGeom>
          <a:noFill/>
        </p:spPr>
        <p:txBody>
          <a:bodyPr wrap="none" rtlCol="0">
            <a:spAutoFit/>
          </a:bodyPr>
          <a:lstStyle/>
          <a:p>
            <a:r>
              <a:rPr lang="en-US" sz="2800" b="1" dirty="0" smtClean="0"/>
              <a:t>Using multiple tabs</a:t>
            </a:r>
            <a:endParaRPr lang="en-US" sz="2800" b="1" dirty="0"/>
          </a:p>
        </p:txBody>
      </p:sp>
      <p:sp>
        <p:nvSpPr>
          <p:cNvPr id="3" name="TextBox 2"/>
          <p:cNvSpPr txBox="1"/>
          <p:nvPr/>
        </p:nvSpPr>
        <p:spPr>
          <a:xfrm>
            <a:off x="381000" y="5272847"/>
            <a:ext cx="8382000" cy="1200329"/>
          </a:xfrm>
          <a:prstGeom prst="rect">
            <a:avLst/>
          </a:prstGeom>
          <a:noFill/>
        </p:spPr>
        <p:txBody>
          <a:bodyPr wrap="square" rtlCol="0">
            <a:spAutoFit/>
          </a:bodyPr>
          <a:lstStyle/>
          <a:p>
            <a:pPr marL="342900" indent="-342900">
              <a:buAutoNum type="arabicParenR"/>
            </a:pPr>
            <a:r>
              <a:rPr lang="en-US" dirty="0"/>
              <a:t>Y</a:t>
            </a:r>
            <a:r>
              <a:rPr lang="en-US" dirty="0" smtClean="0"/>
              <a:t>ou </a:t>
            </a:r>
            <a:r>
              <a:rPr lang="en-US" dirty="0"/>
              <a:t>are more likely to accidentally add inconsistencies to your data </a:t>
            </a:r>
            <a:endParaRPr lang="en-US" dirty="0" smtClean="0"/>
          </a:p>
          <a:p>
            <a:pPr marL="342900" indent="-342900">
              <a:buAutoNum type="arabicParenR"/>
            </a:pPr>
            <a:endParaRPr lang="en-US" dirty="0"/>
          </a:p>
          <a:p>
            <a:pPr marL="342900" indent="-342900">
              <a:buAutoNum type="arabicParenR"/>
            </a:pPr>
            <a:r>
              <a:rPr lang="en-US" dirty="0" smtClean="0"/>
              <a:t>You will </a:t>
            </a:r>
            <a:r>
              <a:rPr lang="en-US" dirty="0"/>
              <a:t>add an extra step for yourself before you analyze the data because you will have to combine these data into a single </a:t>
            </a:r>
            <a:r>
              <a:rPr lang="en-US" dirty="0" smtClean="0"/>
              <a:t>data table at the end.</a:t>
            </a:r>
            <a:endParaRPr lang="en-US" dirty="0"/>
          </a:p>
        </p:txBody>
      </p:sp>
      <p:sp>
        <p:nvSpPr>
          <p:cNvPr id="8" name="TextBox 7"/>
          <p:cNvSpPr txBox="1"/>
          <p:nvPr/>
        </p:nvSpPr>
        <p:spPr>
          <a:xfrm>
            <a:off x="381000" y="4816303"/>
            <a:ext cx="730328" cy="369332"/>
          </a:xfrm>
          <a:prstGeom prst="rect">
            <a:avLst/>
          </a:prstGeom>
          <a:noFill/>
        </p:spPr>
        <p:txBody>
          <a:bodyPr wrap="none" rtlCol="0">
            <a:spAutoFit/>
          </a:bodyPr>
          <a:lstStyle/>
          <a:p>
            <a:r>
              <a:rPr lang="en-US" b="1" dirty="0" smtClean="0"/>
              <a:t>Why?</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040" y="1070835"/>
            <a:ext cx="3356280" cy="4114800"/>
          </a:xfrm>
          <a:prstGeom prst="rect">
            <a:avLst/>
          </a:prstGeom>
        </p:spPr>
      </p:pic>
      <p:sp>
        <p:nvSpPr>
          <p:cNvPr id="9" name="Oval 8"/>
          <p:cNvSpPr/>
          <p:nvPr/>
        </p:nvSpPr>
        <p:spPr>
          <a:xfrm>
            <a:off x="3529203" y="4852332"/>
            <a:ext cx="533400" cy="3967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966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sp>
        <p:nvSpPr>
          <p:cNvPr id="2" name="TextBox 1"/>
          <p:cNvSpPr txBox="1"/>
          <p:nvPr/>
        </p:nvSpPr>
        <p:spPr>
          <a:xfrm>
            <a:off x="90678" y="1290534"/>
            <a:ext cx="2507866" cy="523220"/>
          </a:xfrm>
          <a:prstGeom prst="rect">
            <a:avLst/>
          </a:prstGeom>
          <a:noFill/>
        </p:spPr>
        <p:txBody>
          <a:bodyPr wrap="none" rtlCol="0">
            <a:spAutoFit/>
          </a:bodyPr>
          <a:lstStyle/>
          <a:p>
            <a:r>
              <a:rPr lang="en-US" sz="2800" b="1" dirty="0" smtClean="0"/>
              <a:t>Not filling zeros</a:t>
            </a:r>
            <a:endParaRPr lang="en-US" sz="2800" b="1" dirty="0"/>
          </a:p>
        </p:txBody>
      </p:sp>
      <p:sp>
        <p:nvSpPr>
          <p:cNvPr id="8" name="TextBox 7"/>
          <p:cNvSpPr txBox="1"/>
          <p:nvPr/>
        </p:nvSpPr>
        <p:spPr>
          <a:xfrm>
            <a:off x="381000" y="4905744"/>
            <a:ext cx="730328" cy="369332"/>
          </a:xfrm>
          <a:prstGeom prst="rect">
            <a:avLst/>
          </a:prstGeom>
          <a:noFill/>
        </p:spPr>
        <p:txBody>
          <a:bodyPr wrap="none" rtlCol="0">
            <a:spAutoFit/>
          </a:bodyPr>
          <a:lstStyle/>
          <a:p>
            <a:r>
              <a:rPr lang="en-US" b="1" dirty="0" smtClean="0"/>
              <a:t>Why?</a:t>
            </a:r>
            <a:endParaRPr lang="en-US" b="1" dirty="0"/>
          </a:p>
        </p:txBody>
      </p:sp>
      <p:sp>
        <p:nvSpPr>
          <p:cNvPr id="5" name="Rectangle 4"/>
          <p:cNvSpPr/>
          <p:nvPr/>
        </p:nvSpPr>
        <p:spPr>
          <a:xfrm>
            <a:off x="381000" y="5292963"/>
            <a:ext cx="7707085" cy="1477328"/>
          </a:xfrm>
          <a:prstGeom prst="rect">
            <a:avLst/>
          </a:prstGeom>
        </p:spPr>
        <p:txBody>
          <a:bodyPr wrap="square">
            <a:spAutoFit/>
          </a:bodyPr>
          <a:lstStyle/>
          <a:p>
            <a:r>
              <a:rPr lang="en-US" dirty="0" smtClean="0">
                <a:solidFill>
                  <a:srgbClr val="333333"/>
                </a:solidFill>
                <a:latin typeface="Helvetica Neue" charset="0"/>
              </a:rPr>
              <a:t>1) There’s </a:t>
            </a:r>
            <a:r>
              <a:rPr lang="en-US" dirty="0">
                <a:solidFill>
                  <a:srgbClr val="333333"/>
                </a:solidFill>
                <a:latin typeface="Helvetica Neue" charset="0"/>
              </a:rPr>
              <a:t>a difference between a </a:t>
            </a:r>
            <a:r>
              <a:rPr lang="en-US" i="1" dirty="0">
                <a:solidFill>
                  <a:srgbClr val="333333"/>
                </a:solidFill>
                <a:latin typeface="Helvetica Neue" charset="0"/>
              </a:rPr>
              <a:t>zero</a:t>
            </a:r>
            <a:r>
              <a:rPr lang="en-US" dirty="0">
                <a:solidFill>
                  <a:srgbClr val="333333"/>
                </a:solidFill>
                <a:latin typeface="Helvetica Neue" charset="0"/>
              </a:rPr>
              <a:t> and a </a:t>
            </a:r>
            <a:r>
              <a:rPr lang="en-US" i="1" dirty="0">
                <a:solidFill>
                  <a:srgbClr val="333333"/>
                </a:solidFill>
                <a:latin typeface="Helvetica Neue" charset="0"/>
              </a:rPr>
              <a:t>blank</a:t>
            </a:r>
            <a:r>
              <a:rPr lang="en-US" dirty="0">
                <a:solidFill>
                  <a:srgbClr val="333333"/>
                </a:solidFill>
                <a:latin typeface="Helvetica Neue" charset="0"/>
              </a:rPr>
              <a:t> cell in a spreadsheet. To the computer, a zero is actually </a:t>
            </a:r>
            <a:r>
              <a:rPr lang="en-US" dirty="0" smtClean="0">
                <a:solidFill>
                  <a:srgbClr val="333333"/>
                </a:solidFill>
                <a:latin typeface="Helvetica Neue" charset="0"/>
              </a:rPr>
              <a:t>data. Be careful when making this decision.</a:t>
            </a:r>
            <a:endParaRPr lang="en-US" dirty="0">
              <a:solidFill>
                <a:srgbClr val="333333"/>
              </a:solidFill>
              <a:latin typeface="Helvetica Neue" charset="0"/>
            </a:endParaRPr>
          </a:p>
          <a:p>
            <a:endParaRPr lang="en-US" dirty="0">
              <a:solidFill>
                <a:srgbClr val="333333"/>
              </a:solidFill>
              <a:latin typeface="Helvetica Neue" charset="0"/>
            </a:endParaRPr>
          </a:p>
          <a:p>
            <a:r>
              <a:rPr lang="en-US" b="1" dirty="0" smtClean="0">
                <a:solidFill>
                  <a:srgbClr val="333333"/>
                </a:solidFill>
                <a:latin typeface="Helvetica Neue" charset="0"/>
              </a:rPr>
              <a:t>*You may</a:t>
            </a:r>
            <a:r>
              <a:rPr lang="en-US" dirty="0" smtClean="0"/>
              <a:t> </a:t>
            </a:r>
            <a:r>
              <a:rPr lang="en-US" b="1" dirty="0"/>
              <a:t>type the value #N/A directly into a cell.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781" y="1139239"/>
            <a:ext cx="4457066" cy="4114800"/>
          </a:xfrm>
          <a:prstGeom prst="rect">
            <a:avLst/>
          </a:prstGeom>
        </p:spPr>
      </p:pic>
      <p:sp>
        <p:nvSpPr>
          <p:cNvPr id="3" name="Oval 2"/>
          <p:cNvSpPr/>
          <p:nvPr/>
        </p:nvSpPr>
        <p:spPr>
          <a:xfrm>
            <a:off x="6934200" y="1231415"/>
            <a:ext cx="1523999" cy="406154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528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sp>
        <p:nvSpPr>
          <p:cNvPr id="2" name="TextBox 1"/>
          <p:cNvSpPr txBox="1"/>
          <p:nvPr/>
        </p:nvSpPr>
        <p:spPr>
          <a:xfrm>
            <a:off x="90678" y="1243390"/>
            <a:ext cx="6060762" cy="523220"/>
          </a:xfrm>
          <a:prstGeom prst="rect">
            <a:avLst/>
          </a:prstGeom>
          <a:noFill/>
        </p:spPr>
        <p:txBody>
          <a:bodyPr wrap="none" rtlCol="0">
            <a:spAutoFit/>
          </a:bodyPr>
          <a:lstStyle/>
          <a:p>
            <a:r>
              <a:rPr lang="en-US" sz="2800" b="1"/>
              <a:t>Using formatting to convey information</a:t>
            </a:r>
          </a:p>
        </p:txBody>
      </p:sp>
      <p:sp>
        <p:nvSpPr>
          <p:cNvPr id="8" name="TextBox 7"/>
          <p:cNvSpPr txBox="1"/>
          <p:nvPr/>
        </p:nvSpPr>
        <p:spPr>
          <a:xfrm>
            <a:off x="3555055" y="2083988"/>
            <a:ext cx="5131745" cy="584775"/>
          </a:xfrm>
          <a:prstGeom prst="rect">
            <a:avLst/>
          </a:prstGeom>
          <a:noFill/>
        </p:spPr>
        <p:txBody>
          <a:bodyPr wrap="square" rtlCol="0">
            <a:spAutoFit/>
          </a:bodyPr>
          <a:lstStyle/>
          <a:p>
            <a:r>
              <a:rPr lang="en-US" sz="3200" b="1" dirty="0" smtClean="0"/>
              <a:t>Why?  </a:t>
            </a:r>
            <a:r>
              <a:rPr lang="en-US" sz="2400" dirty="0" smtClean="0"/>
              <a:t>It makes difficult to filter data</a:t>
            </a:r>
            <a:endParaRPr lang="en-US" sz="2400" dirty="0"/>
          </a:p>
        </p:txBody>
      </p:sp>
      <p:cxnSp>
        <p:nvCxnSpPr>
          <p:cNvPr id="10" name="Straight Arrow Connector 9"/>
          <p:cNvCxnSpPr/>
          <p:nvPr/>
        </p:nvCxnSpPr>
        <p:spPr>
          <a:xfrm>
            <a:off x="3318446" y="4800600"/>
            <a:ext cx="1431164"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474028" y="4431268"/>
            <a:ext cx="877356" cy="369332"/>
          </a:xfrm>
          <a:prstGeom prst="rect">
            <a:avLst/>
          </a:prstGeom>
          <a:noFill/>
        </p:spPr>
        <p:txBody>
          <a:bodyPr wrap="none" rtlCol="0">
            <a:spAutoFit/>
          </a:bodyPr>
          <a:lstStyle/>
          <a:p>
            <a:r>
              <a:rPr lang="en-US" b="1" dirty="0" smtClean="0"/>
              <a:t>Correct</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1" y="2625905"/>
            <a:ext cx="2971800" cy="40622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369" y="2728494"/>
            <a:ext cx="3623384" cy="3062706"/>
          </a:xfrm>
          <a:prstGeom prst="rect">
            <a:avLst/>
          </a:prstGeom>
        </p:spPr>
      </p:pic>
      <p:sp>
        <p:nvSpPr>
          <p:cNvPr id="12" name="Oval 11"/>
          <p:cNvSpPr/>
          <p:nvPr/>
        </p:nvSpPr>
        <p:spPr>
          <a:xfrm>
            <a:off x="6553200" y="2628604"/>
            <a:ext cx="1424178" cy="3391196"/>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69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sp>
        <p:nvSpPr>
          <p:cNvPr id="2" name="TextBox 1"/>
          <p:cNvSpPr txBox="1"/>
          <p:nvPr/>
        </p:nvSpPr>
        <p:spPr>
          <a:xfrm>
            <a:off x="90678" y="1243390"/>
            <a:ext cx="5207066" cy="523220"/>
          </a:xfrm>
          <a:prstGeom prst="rect">
            <a:avLst/>
          </a:prstGeom>
          <a:noFill/>
        </p:spPr>
        <p:txBody>
          <a:bodyPr wrap="none" rtlCol="0">
            <a:spAutoFit/>
          </a:bodyPr>
          <a:lstStyle/>
          <a:p>
            <a:r>
              <a:rPr lang="en-US" sz="2800" b="1"/>
              <a:t>Placing comments or units in cells</a:t>
            </a:r>
          </a:p>
        </p:txBody>
      </p:sp>
      <p:sp>
        <p:nvSpPr>
          <p:cNvPr id="8" name="TextBox 7"/>
          <p:cNvSpPr txBox="1"/>
          <p:nvPr/>
        </p:nvSpPr>
        <p:spPr>
          <a:xfrm>
            <a:off x="469900" y="4648200"/>
            <a:ext cx="8369300" cy="2031325"/>
          </a:xfrm>
          <a:prstGeom prst="rect">
            <a:avLst/>
          </a:prstGeom>
          <a:noFill/>
        </p:spPr>
        <p:txBody>
          <a:bodyPr wrap="square" rtlCol="0">
            <a:spAutoFit/>
          </a:bodyPr>
          <a:lstStyle/>
          <a:p>
            <a:r>
              <a:rPr lang="en-US" b="1" dirty="0" smtClean="0"/>
              <a:t>Why?</a:t>
            </a:r>
          </a:p>
          <a:p>
            <a:endParaRPr lang="en-US" b="1" dirty="0"/>
          </a:p>
          <a:p>
            <a:pPr marL="342900" indent="-342900">
              <a:buAutoNum type="arabicParenR"/>
            </a:pPr>
            <a:r>
              <a:rPr lang="en-US" dirty="0"/>
              <a:t>Most analysis software can’t see </a:t>
            </a:r>
            <a:r>
              <a:rPr lang="en-US" dirty="0" smtClean="0"/>
              <a:t>Excel comments</a:t>
            </a:r>
            <a:r>
              <a:rPr lang="en-US" dirty="0"/>
              <a:t>, and would be confused by comments placed within your data cells</a:t>
            </a:r>
            <a:r>
              <a:rPr lang="en-US" dirty="0" smtClean="0"/>
              <a:t>.</a:t>
            </a:r>
          </a:p>
          <a:p>
            <a:pPr marL="342900" indent="-342900">
              <a:buAutoNum type="arabicParenR"/>
            </a:pPr>
            <a:endParaRPr lang="en-US" dirty="0"/>
          </a:p>
          <a:p>
            <a:pPr marL="342900" indent="-342900">
              <a:buAutoNum type="arabicParenR"/>
            </a:pPr>
            <a:r>
              <a:rPr lang="en-US" dirty="0" smtClean="0"/>
              <a:t>The cell will be read/recognized as “general” rather than as a ”number” and you will not be able to do any quantification.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968500"/>
            <a:ext cx="7315200" cy="2604483"/>
          </a:xfrm>
          <a:prstGeom prst="rect">
            <a:avLst/>
          </a:prstGeom>
        </p:spPr>
      </p:pic>
    </p:spTree>
    <p:extLst>
      <p:ext uri="{BB962C8B-B14F-4D97-AF65-F5344CB8AC3E}">
        <p14:creationId xmlns:p14="http://schemas.microsoft.com/office/powerpoint/2010/main" val="1815847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3600" dirty="0" smtClean="0">
                <a:ea typeface="MS PGothic" charset="-128"/>
              </a:rPr>
              <a:t>Quality Control</a:t>
            </a:r>
            <a:endParaRPr lang="en-US" altLang="en-US" sz="3600" dirty="0">
              <a:ea typeface="MS PGothic" charset="-128"/>
            </a:endParaRPr>
          </a:p>
        </p:txBody>
      </p:sp>
      <p:sp>
        <p:nvSpPr>
          <p:cNvPr id="3" name="Rectangle 2"/>
          <p:cNvSpPr/>
          <p:nvPr/>
        </p:nvSpPr>
        <p:spPr>
          <a:xfrm>
            <a:off x="332015" y="1517128"/>
            <a:ext cx="8479970" cy="2308324"/>
          </a:xfrm>
          <a:prstGeom prst="rect">
            <a:avLst/>
          </a:prstGeom>
        </p:spPr>
        <p:txBody>
          <a:bodyPr wrap="square">
            <a:spAutoFit/>
          </a:bodyPr>
          <a:lstStyle/>
          <a:p>
            <a:r>
              <a:rPr lang="en-US" b="1" dirty="0">
                <a:solidFill>
                  <a:srgbClr val="333333"/>
                </a:solidFill>
                <a:latin typeface="Helvetica Neue" charset="0"/>
              </a:rPr>
              <a:t>Y</a:t>
            </a:r>
            <a:r>
              <a:rPr lang="en-US" b="1" dirty="0" smtClean="0">
                <a:solidFill>
                  <a:srgbClr val="333333"/>
                </a:solidFill>
                <a:latin typeface="Helvetica Neue" charset="0"/>
              </a:rPr>
              <a:t>ou </a:t>
            </a:r>
            <a:r>
              <a:rPr lang="en-US" b="1" dirty="0">
                <a:solidFill>
                  <a:srgbClr val="333333"/>
                </a:solidFill>
                <a:latin typeface="Helvetica Neue" charset="0"/>
              </a:rPr>
              <a:t>can use several simple techniques within your spreadsheet to ensure the data you enter is free of errors</a:t>
            </a:r>
            <a:r>
              <a:rPr lang="en-US" b="1" dirty="0" smtClean="0">
                <a:solidFill>
                  <a:srgbClr val="333333"/>
                </a:solidFill>
                <a:latin typeface="Helvetica Neue" charset="0"/>
              </a:rPr>
              <a:t>.</a:t>
            </a:r>
          </a:p>
          <a:p>
            <a:endParaRPr lang="en-US" b="1" dirty="0" smtClean="0">
              <a:solidFill>
                <a:srgbClr val="333333"/>
              </a:solidFill>
              <a:latin typeface="Helvetica Neue" charset="0"/>
            </a:endParaRPr>
          </a:p>
          <a:p>
            <a:pPr marL="742950" lvl="1" indent="-285750">
              <a:buFont typeface="Arial" charset="0"/>
              <a:buChar char="•"/>
            </a:pPr>
            <a:r>
              <a:rPr lang="en-US" i="1" dirty="0" smtClean="0">
                <a:solidFill>
                  <a:srgbClr val="333333"/>
                </a:solidFill>
                <a:latin typeface="Helvetica Neue" charset="0"/>
                <a:ea typeface="Helvetica Neue" charset="0"/>
                <a:cs typeface="Helvetica Neue" charset="0"/>
              </a:rPr>
              <a:t>quality assurance </a:t>
            </a:r>
            <a:r>
              <a:rPr lang="en-US" dirty="0" smtClean="0">
                <a:solidFill>
                  <a:srgbClr val="333333"/>
                </a:solidFill>
                <a:latin typeface="Helvetica Neue" charset="0"/>
                <a:ea typeface="Helvetica Neue" charset="0"/>
                <a:cs typeface="Helvetica Neue" charset="0"/>
              </a:rPr>
              <a:t>- </a:t>
            </a:r>
            <a:r>
              <a:rPr lang="en-US" dirty="0">
                <a:latin typeface="Helvetica Neue" charset="0"/>
                <a:ea typeface="Helvetica Neue" charset="0"/>
                <a:cs typeface="Helvetica Neue" charset="0"/>
              </a:rPr>
              <a:t>techniques and processes to ensure that data are collected in a correct way</a:t>
            </a:r>
            <a:endParaRPr lang="en-US" b="1" dirty="0" smtClean="0">
              <a:solidFill>
                <a:srgbClr val="333333"/>
              </a:solidFill>
              <a:latin typeface="Helvetica Neue" charset="0"/>
              <a:ea typeface="Helvetica Neue" charset="0"/>
              <a:cs typeface="Helvetica Neue" charset="0"/>
            </a:endParaRPr>
          </a:p>
          <a:p>
            <a:pPr marL="742950" lvl="1" indent="-285750">
              <a:buFont typeface="Arial" charset="0"/>
              <a:buChar char="•"/>
            </a:pPr>
            <a:endParaRPr lang="en-US" b="1" dirty="0" smtClean="0">
              <a:solidFill>
                <a:srgbClr val="333333"/>
              </a:solidFill>
              <a:latin typeface="Helvetica Neue" charset="0"/>
              <a:ea typeface="Helvetica Neue" charset="0"/>
              <a:cs typeface="Helvetica Neue" charset="0"/>
            </a:endParaRPr>
          </a:p>
          <a:p>
            <a:pPr marL="742950" lvl="1" indent="-285750">
              <a:buFont typeface="Arial" charset="0"/>
              <a:buChar char="•"/>
            </a:pPr>
            <a:r>
              <a:rPr lang="en-US" i="1" dirty="0">
                <a:solidFill>
                  <a:srgbClr val="333333"/>
                </a:solidFill>
                <a:latin typeface="Helvetica Neue" charset="0"/>
                <a:ea typeface="Helvetica Neue" charset="0"/>
                <a:cs typeface="Helvetica Neue" charset="0"/>
              </a:rPr>
              <a:t>quality </a:t>
            </a:r>
            <a:r>
              <a:rPr lang="en-US" i="1" dirty="0" smtClean="0">
                <a:solidFill>
                  <a:srgbClr val="333333"/>
                </a:solidFill>
                <a:latin typeface="Helvetica Neue" charset="0"/>
                <a:ea typeface="Helvetica Neue" charset="0"/>
                <a:cs typeface="Helvetica Neue" charset="0"/>
              </a:rPr>
              <a:t>control </a:t>
            </a:r>
            <a:r>
              <a:rPr lang="en-US" dirty="0" smtClean="0">
                <a:solidFill>
                  <a:srgbClr val="333333"/>
                </a:solidFill>
                <a:latin typeface="Helvetica Neue" charset="0"/>
                <a:ea typeface="Helvetica Neue" charset="0"/>
                <a:cs typeface="Helvetica Neue" charset="0"/>
              </a:rPr>
              <a:t>- </a:t>
            </a:r>
            <a:r>
              <a:rPr lang="en-US" dirty="0">
                <a:latin typeface="Helvetica Neue" charset="0"/>
                <a:ea typeface="Helvetica Neue" charset="0"/>
                <a:cs typeface="Helvetica Neue" charset="0"/>
              </a:rPr>
              <a:t>techniques and processes that ensure the collected data are up to standards</a:t>
            </a:r>
            <a:endParaRPr lang="en-US" b="1" dirty="0">
              <a:latin typeface="Helvetica Neue" charset="0"/>
              <a:ea typeface="Helvetica Neue" charset="0"/>
              <a:cs typeface="Helvetica Neue" charset="0"/>
            </a:endParaRPr>
          </a:p>
        </p:txBody>
      </p:sp>
    </p:spTree>
    <p:extLst>
      <p:ext uri="{BB962C8B-B14F-4D97-AF65-F5344CB8AC3E}">
        <p14:creationId xmlns:p14="http://schemas.microsoft.com/office/powerpoint/2010/main" val="1470963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7929" y="654971"/>
            <a:ext cx="6368142" cy="707886"/>
          </a:xfrm>
          <a:prstGeom prst="rect">
            <a:avLst/>
          </a:prstGeom>
        </p:spPr>
        <p:txBody>
          <a:bodyPr wrap="square">
            <a:spAutoFit/>
          </a:bodyPr>
          <a:lstStyle/>
          <a:p>
            <a:pPr algn="ctr"/>
            <a:r>
              <a:rPr lang="en-US" sz="2000" b="1">
                <a:solidFill>
                  <a:srgbClr val="333333"/>
                </a:solidFill>
                <a:latin typeface="Helvetica Neue" charset="0"/>
              </a:rPr>
              <a:t>How can we carry out basic quality control and quality assurance in spreadsheets?</a:t>
            </a:r>
            <a:endParaRPr lang="en-US" sz="2000" b="1" i="0">
              <a:solidFill>
                <a:srgbClr val="333333"/>
              </a:solidFill>
              <a:effectLst/>
              <a:latin typeface="Helvetica Neue" charset="0"/>
            </a:endParaRPr>
          </a:p>
        </p:txBody>
      </p:sp>
      <p:pic>
        <p:nvPicPr>
          <p:cNvPr id="7" name="Picture 6"/>
          <p:cNvPicPr>
            <a:picLocks noChangeAspect="1"/>
          </p:cNvPicPr>
          <p:nvPr/>
        </p:nvPicPr>
        <p:blipFill>
          <a:blip r:embed="rId3"/>
          <a:stretch>
            <a:fillRect/>
          </a:stretch>
        </p:blipFill>
        <p:spPr>
          <a:xfrm>
            <a:off x="0" y="1880822"/>
            <a:ext cx="4123279" cy="4977178"/>
          </a:xfrm>
          <a:prstGeom prst="rect">
            <a:avLst/>
          </a:prstGeom>
        </p:spPr>
      </p:pic>
      <p:sp>
        <p:nvSpPr>
          <p:cNvPr id="8" name="TextBox 7"/>
          <p:cNvSpPr txBox="1"/>
          <p:nvPr/>
        </p:nvSpPr>
        <p:spPr>
          <a:xfrm>
            <a:off x="4123280" y="2492828"/>
            <a:ext cx="4868320" cy="3139321"/>
          </a:xfrm>
          <a:prstGeom prst="rect">
            <a:avLst/>
          </a:prstGeom>
          <a:noFill/>
        </p:spPr>
        <p:txBody>
          <a:bodyPr wrap="square" rtlCol="0">
            <a:spAutoFit/>
          </a:bodyPr>
          <a:lstStyle/>
          <a:p>
            <a:r>
              <a:rPr lang="en-US" b="1" dirty="0" smtClean="0"/>
              <a:t>Part 1: Quality assurance</a:t>
            </a:r>
          </a:p>
          <a:p>
            <a:endParaRPr lang="en-US" dirty="0" smtClean="0"/>
          </a:p>
          <a:p>
            <a:pPr marL="800100" lvl="1" indent="-342900">
              <a:buFont typeface="+mj-lt"/>
              <a:buAutoNum type="arabicParenR"/>
            </a:pPr>
            <a:r>
              <a:rPr lang="en-US" dirty="0" smtClean="0"/>
              <a:t>Open Excel -&gt; Data Validation</a:t>
            </a:r>
          </a:p>
          <a:p>
            <a:pPr marL="800100" lvl="1" indent="-342900">
              <a:buFont typeface="+mj-lt"/>
              <a:buAutoNum type="arabicParenR"/>
            </a:pPr>
            <a:endParaRPr lang="en-US" dirty="0" smtClean="0"/>
          </a:p>
          <a:p>
            <a:pPr marL="800100" lvl="1" indent="-342900">
              <a:buFont typeface="+mj-lt"/>
              <a:buAutoNum type="arabicParenR"/>
            </a:pPr>
            <a:r>
              <a:rPr lang="en-US" dirty="0" smtClean="0"/>
              <a:t>In </a:t>
            </a:r>
            <a:r>
              <a:rPr lang="en-US" dirty="0"/>
              <a:t>the Allow box </a:t>
            </a:r>
            <a:r>
              <a:rPr lang="en-US" dirty="0" smtClean="0"/>
              <a:t>select “Whole number”</a:t>
            </a:r>
          </a:p>
          <a:p>
            <a:pPr marL="800100" lvl="1" indent="-342900">
              <a:buFont typeface="+mj-lt"/>
              <a:buAutoNum type="arabicParenR"/>
            </a:pPr>
            <a:endParaRPr lang="en-US" dirty="0" smtClean="0"/>
          </a:p>
          <a:p>
            <a:pPr marL="800100" lvl="1" indent="-342900">
              <a:buFont typeface="+mj-lt"/>
              <a:buAutoNum type="arabicParenR"/>
            </a:pPr>
            <a:r>
              <a:rPr lang="en-US" dirty="0" smtClean="0"/>
              <a:t>Indicate a range of number from 2 to 10</a:t>
            </a:r>
          </a:p>
          <a:p>
            <a:pPr marL="800100" lvl="1" indent="-342900">
              <a:buFont typeface="+mj-lt"/>
              <a:buAutoNum type="arabicParenR"/>
            </a:pPr>
            <a:endParaRPr lang="en-US" dirty="0" smtClean="0"/>
          </a:p>
          <a:p>
            <a:pPr marL="800100" lvl="1" indent="-342900">
              <a:buFont typeface="+mj-lt"/>
              <a:buAutoNum type="arabicParenR"/>
            </a:pPr>
            <a:r>
              <a:rPr lang="en-US" dirty="0" smtClean="0"/>
              <a:t>Click ok</a:t>
            </a:r>
          </a:p>
          <a:p>
            <a:pPr marL="800100" lvl="1" indent="-342900">
              <a:buFont typeface="+mj-lt"/>
              <a:buAutoNum type="arabicParenR"/>
            </a:pPr>
            <a:endParaRPr lang="en-US" dirty="0" smtClean="0"/>
          </a:p>
          <a:p>
            <a:pPr marL="800100" lvl="1" indent="-342900">
              <a:buFont typeface="+mj-lt"/>
              <a:buAutoNum type="arabicParenR"/>
            </a:pPr>
            <a:r>
              <a:rPr lang="en-US" dirty="0" smtClean="0"/>
              <a:t>Try to record “1”</a:t>
            </a:r>
            <a:endParaRPr lang="en-US" dirty="0"/>
          </a:p>
        </p:txBody>
      </p:sp>
    </p:spTree>
    <p:extLst>
      <p:ext uri="{BB962C8B-B14F-4D97-AF65-F5344CB8AC3E}">
        <p14:creationId xmlns:p14="http://schemas.microsoft.com/office/powerpoint/2010/main" val="863025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94188"/>
            <a:ext cx="9053322" cy="1325563"/>
          </a:xfrm>
          <a:noFill/>
        </p:spPr>
        <p:txBody>
          <a:bodyPr>
            <a:normAutofit/>
          </a:bodyPr>
          <a:lstStyle/>
          <a:p>
            <a:r>
              <a:rPr lang="en-US" altLang="en-US" sz="3600" dirty="0" smtClean="0">
                <a:ea typeface="MS PGothic" charset="-128"/>
              </a:rPr>
              <a:t>The perks of knowing how to do good data management</a:t>
            </a:r>
            <a:endParaRPr lang="en-US" altLang="en-US" sz="3600" dirty="0">
              <a:ea typeface="MS PGothic" charset="-128"/>
            </a:endParaRPr>
          </a:p>
        </p:txBody>
      </p:sp>
      <p:sp>
        <p:nvSpPr>
          <p:cNvPr id="3" name="TextBox 2"/>
          <p:cNvSpPr txBox="1"/>
          <p:nvPr/>
        </p:nvSpPr>
        <p:spPr>
          <a:xfrm>
            <a:off x="90677" y="1144433"/>
            <a:ext cx="8095379" cy="4401205"/>
          </a:xfrm>
          <a:prstGeom prst="rect">
            <a:avLst/>
          </a:prstGeom>
          <a:noFill/>
        </p:spPr>
        <p:txBody>
          <a:bodyPr wrap="square" rtlCol="0">
            <a:spAutoFit/>
          </a:bodyPr>
          <a:lstStyle/>
          <a:p>
            <a:r>
              <a:rPr lang="en-US" sz="3600" b="1" dirty="0" smtClean="0">
                <a:solidFill>
                  <a:schemeClr val="accent6">
                    <a:lumMod val="75000"/>
                  </a:schemeClr>
                </a:solidFill>
              </a:rPr>
              <a:t>First</a:t>
            </a:r>
            <a:r>
              <a:rPr lang="en-US" sz="3600" b="1" dirty="0" smtClean="0"/>
              <a:t>: The Big Data </a:t>
            </a:r>
            <a:r>
              <a:rPr lang="en-US" sz="3600" b="1" dirty="0"/>
              <a:t>R</a:t>
            </a:r>
            <a:r>
              <a:rPr lang="en-US" sz="3600" b="1" dirty="0" smtClean="0"/>
              <a:t>evolution </a:t>
            </a:r>
          </a:p>
          <a:p>
            <a:endParaRPr lang="en-US" sz="2800" b="1" dirty="0"/>
          </a:p>
          <a:p>
            <a:endParaRPr lang="en-US" sz="2800" b="1" dirty="0" smtClean="0"/>
          </a:p>
          <a:p>
            <a:endParaRPr lang="en-US" sz="2800" b="1"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p:txBody>
      </p:sp>
      <p:pic>
        <p:nvPicPr>
          <p:cNvPr id="2" name="Picture 1"/>
          <p:cNvPicPr>
            <a:picLocks noChangeAspect="1"/>
          </p:cNvPicPr>
          <p:nvPr/>
        </p:nvPicPr>
        <p:blipFill>
          <a:blip r:embed="rId3"/>
          <a:stretch>
            <a:fillRect/>
          </a:stretch>
        </p:blipFill>
        <p:spPr>
          <a:xfrm>
            <a:off x="1509484" y="1926774"/>
            <a:ext cx="6524174" cy="4893130"/>
          </a:xfrm>
          <a:prstGeom prst="rect">
            <a:avLst/>
          </a:prstGeom>
        </p:spPr>
      </p:pic>
      <p:sp>
        <p:nvSpPr>
          <p:cNvPr id="4" name="TextBox 3"/>
          <p:cNvSpPr txBox="1"/>
          <p:nvPr/>
        </p:nvSpPr>
        <p:spPr>
          <a:xfrm>
            <a:off x="0" y="6566512"/>
            <a:ext cx="4358886" cy="246221"/>
          </a:xfrm>
          <a:prstGeom prst="rect">
            <a:avLst/>
          </a:prstGeom>
          <a:noFill/>
        </p:spPr>
        <p:txBody>
          <a:bodyPr wrap="none" rtlCol="0">
            <a:spAutoFit/>
          </a:bodyPr>
          <a:lstStyle/>
          <a:p>
            <a:r>
              <a:rPr lang="en-US" sz="1000" dirty="0">
                <a:hlinkClick r:id="rId4"/>
              </a:rPr>
              <a:t>http://stip.gatech.edu/forecasting-innovation-pathways-of-big-data-analytics-2</a:t>
            </a:r>
            <a:r>
              <a:rPr lang="en-US" sz="1000" dirty="0" smtClean="0">
                <a:hlinkClick r:id="rId4"/>
              </a:rPr>
              <a:t>/</a:t>
            </a:r>
            <a:endParaRPr lang="en-US" sz="1000" dirty="0" smtClean="0"/>
          </a:p>
        </p:txBody>
      </p:sp>
    </p:spTree>
    <p:extLst>
      <p:ext uri="{BB962C8B-B14F-4D97-AF65-F5344CB8AC3E}">
        <p14:creationId xmlns:p14="http://schemas.microsoft.com/office/powerpoint/2010/main" val="591185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677" y="1144433"/>
            <a:ext cx="6897952" cy="3970318"/>
          </a:xfrm>
          <a:prstGeom prst="rect">
            <a:avLst/>
          </a:prstGeom>
          <a:noFill/>
        </p:spPr>
        <p:txBody>
          <a:bodyPr wrap="square" rtlCol="0">
            <a:spAutoFit/>
          </a:bodyPr>
          <a:lstStyle/>
          <a:p>
            <a:r>
              <a:rPr lang="en-US" sz="3600" b="1" dirty="0" smtClean="0">
                <a:solidFill>
                  <a:schemeClr val="accent6">
                    <a:lumMod val="75000"/>
                  </a:schemeClr>
                </a:solidFill>
              </a:rPr>
              <a:t>Second</a:t>
            </a:r>
            <a:r>
              <a:rPr lang="en-US" sz="3600" b="1" dirty="0" smtClean="0"/>
              <a:t>: A world of data sharing</a:t>
            </a:r>
          </a:p>
          <a:p>
            <a:endParaRPr lang="en-US" sz="2400" b="1" dirty="0"/>
          </a:p>
          <a:p>
            <a:endParaRPr lang="en-US" sz="2400" b="1" dirty="0" smtClean="0"/>
          </a:p>
          <a:p>
            <a:endParaRPr lang="en-US" sz="2400" b="1"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11" name="Title 1"/>
          <p:cNvSpPr>
            <a:spLocks noGrp="1"/>
          </p:cNvSpPr>
          <p:nvPr>
            <p:ph type="title"/>
          </p:nvPr>
        </p:nvSpPr>
        <p:spPr>
          <a:xfrm>
            <a:off x="90678" y="-94188"/>
            <a:ext cx="9053322" cy="1325563"/>
          </a:xfrm>
          <a:noFill/>
        </p:spPr>
        <p:txBody>
          <a:bodyPr>
            <a:normAutofit/>
          </a:bodyPr>
          <a:lstStyle/>
          <a:p>
            <a:r>
              <a:rPr lang="en-US" altLang="en-US" sz="3600" dirty="0" smtClean="0">
                <a:ea typeface="MS PGothic" charset="-128"/>
              </a:rPr>
              <a:t>The perks of knowing how to do good data management</a:t>
            </a:r>
            <a:endParaRPr lang="en-US" altLang="en-US" sz="3600" dirty="0">
              <a:ea typeface="MS PGothic" charset="-128"/>
            </a:endParaRPr>
          </a:p>
        </p:txBody>
      </p:sp>
      <p:pic>
        <p:nvPicPr>
          <p:cNvPr id="12" name="Picture 11"/>
          <p:cNvPicPr>
            <a:picLocks noChangeAspect="1"/>
          </p:cNvPicPr>
          <p:nvPr/>
        </p:nvPicPr>
        <p:blipFill>
          <a:blip r:embed="rId3"/>
          <a:stretch>
            <a:fillRect/>
          </a:stretch>
        </p:blipFill>
        <p:spPr>
          <a:xfrm>
            <a:off x="947056" y="1733374"/>
            <a:ext cx="7532915" cy="4895454"/>
          </a:xfrm>
          <a:prstGeom prst="rect">
            <a:avLst/>
          </a:prstGeom>
        </p:spPr>
      </p:pic>
      <p:sp>
        <p:nvSpPr>
          <p:cNvPr id="2" name="TextBox 1"/>
          <p:cNvSpPr txBox="1"/>
          <p:nvPr/>
        </p:nvSpPr>
        <p:spPr>
          <a:xfrm>
            <a:off x="0" y="6444163"/>
            <a:ext cx="7791428" cy="461665"/>
          </a:xfrm>
          <a:prstGeom prst="rect">
            <a:avLst/>
          </a:prstGeom>
          <a:noFill/>
        </p:spPr>
        <p:txBody>
          <a:bodyPr wrap="none" rtlCol="0">
            <a:spAutoFit/>
          </a:bodyPr>
          <a:lstStyle/>
          <a:p>
            <a:r>
              <a:rPr lang="en-US" sz="1200" dirty="0" smtClean="0"/>
              <a:t>Nature blogs</a:t>
            </a:r>
          </a:p>
          <a:p>
            <a:r>
              <a:rPr lang="en-US" sz="1200" dirty="0">
                <a:hlinkClick r:id="rId4"/>
              </a:rPr>
              <a:t>http://blogs.nature.com/scientificdata/2013/07/23/scientific-data-to-complement-and-promote-public-data-repositories</a:t>
            </a:r>
            <a:r>
              <a:rPr lang="en-US" sz="1200" dirty="0" smtClean="0">
                <a:hlinkClick r:id="rId4"/>
              </a:rPr>
              <a:t>/</a:t>
            </a:r>
            <a:endParaRPr lang="en-US" sz="1200" dirty="0" smtClean="0"/>
          </a:p>
        </p:txBody>
      </p:sp>
    </p:spTree>
    <p:extLst>
      <p:ext uri="{BB962C8B-B14F-4D97-AF65-F5344CB8AC3E}">
        <p14:creationId xmlns:p14="http://schemas.microsoft.com/office/powerpoint/2010/main" val="1906073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420624"/>
            <a:ext cx="6855425" cy="9633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2"/>
                </a:solidFill>
              </a:rPr>
              <a:t>What is the National Ecological Observatory Network (NEON)? </a:t>
            </a:r>
            <a:endParaRPr lang="en-US" sz="3600" dirty="0">
              <a:solidFill>
                <a:schemeClr val="tx2"/>
              </a:solidFill>
            </a:endParaRPr>
          </a:p>
        </p:txBody>
      </p:sp>
      <p:sp>
        <p:nvSpPr>
          <p:cNvPr id="5" name="Text Placeholder 7"/>
          <p:cNvSpPr txBox="1">
            <a:spLocks/>
          </p:cNvSpPr>
          <p:nvPr/>
        </p:nvSpPr>
        <p:spPr>
          <a:xfrm>
            <a:off x="526680" y="1905000"/>
            <a:ext cx="8150976" cy="414831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338" lvl="1" indent="0">
              <a:lnSpc>
                <a:spcPct val="114000"/>
              </a:lnSpc>
              <a:spcAft>
                <a:spcPts val="600"/>
              </a:spcAft>
              <a:buFont typeface="Arial" pitchFamily="34" charset="0"/>
              <a:buNone/>
            </a:pPr>
            <a:r>
              <a:rPr lang="en-US" b="1" dirty="0" smtClean="0"/>
              <a:t>NEON</a:t>
            </a:r>
            <a:r>
              <a:rPr lang="en-US" dirty="0" smtClean="0"/>
              <a:t> is a continental-scale ecological observatory funded by the </a:t>
            </a:r>
            <a:r>
              <a:rPr lang="en-US" b="1" dirty="0" smtClean="0"/>
              <a:t>National Science Foundation </a:t>
            </a:r>
            <a:r>
              <a:rPr lang="en-US" dirty="0" smtClean="0"/>
              <a:t>as a large science facility. NEON provides:</a:t>
            </a:r>
          </a:p>
          <a:p>
            <a:pPr marL="863601" lvl="2" indent="-288925">
              <a:lnSpc>
                <a:spcPct val="114000"/>
              </a:lnSpc>
              <a:spcAft>
                <a:spcPts val="600"/>
              </a:spcAft>
              <a:buSzPts val="2400"/>
              <a:buFont typeface="Arial"/>
              <a:buChar char="•"/>
            </a:pPr>
            <a:r>
              <a:rPr lang="en-US" dirty="0" smtClean="0"/>
              <a:t>Free and </a:t>
            </a:r>
            <a:r>
              <a:rPr lang="en-US" b="1" dirty="0" smtClean="0"/>
              <a:t>open data </a:t>
            </a:r>
            <a:r>
              <a:rPr lang="en-US" dirty="0" smtClean="0"/>
              <a:t>on the drivers of and responses to ecological change </a:t>
            </a:r>
          </a:p>
          <a:p>
            <a:pPr marL="863601" lvl="2" indent="-288925">
              <a:lnSpc>
                <a:spcPct val="114000"/>
              </a:lnSpc>
              <a:spcAft>
                <a:spcPts val="600"/>
              </a:spcAft>
              <a:buSzPts val="2400"/>
              <a:buFont typeface="Arial"/>
              <a:buChar char="•"/>
            </a:pPr>
            <a:r>
              <a:rPr lang="en-US" dirty="0" smtClean="0"/>
              <a:t>A </a:t>
            </a:r>
            <a:r>
              <a:rPr lang="en-US" b="1" dirty="0" smtClean="0"/>
              <a:t>standardized</a:t>
            </a:r>
            <a:r>
              <a:rPr lang="en-US" dirty="0" smtClean="0"/>
              <a:t> and reliable framework for research and experiments</a:t>
            </a:r>
            <a:endParaRPr lang="en-US" b="1" dirty="0" smtClean="0"/>
          </a:p>
          <a:p>
            <a:pPr marL="863601" lvl="2" indent="-288925">
              <a:lnSpc>
                <a:spcPct val="114000"/>
              </a:lnSpc>
              <a:spcAft>
                <a:spcPts val="600"/>
              </a:spcAft>
              <a:buSzPts val="2400"/>
              <a:buFont typeface="Arial"/>
              <a:buChar char="•"/>
            </a:pPr>
            <a:r>
              <a:rPr lang="en-US" dirty="0" smtClean="0"/>
              <a:t>Data interoperability for integration with other national and international network science projects</a:t>
            </a:r>
            <a:endParaRPr lang="en-US" b="1" dirty="0"/>
          </a:p>
        </p:txBody>
      </p:sp>
      <p:pic>
        <p:nvPicPr>
          <p:cNvPr id="6" name="Picture 2" descr="C:\Users\selmendorf\Downloads\nsf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225" y="330786"/>
            <a:ext cx="1136431"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28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7246"/>
            <a:ext cx="9144000" cy="1325563"/>
          </a:xfrm>
          <a:noFill/>
        </p:spPr>
        <p:txBody>
          <a:bodyPr>
            <a:normAutofit/>
          </a:bodyPr>
          <a:lstStyle/>
          <a:p>
            <a:r>
              <a:rPr lang="en-US" altLang="en-US" sz="3600" dirty="0" smtClean="0">
                <a:ea typeface="MS PGothic" charset="-128"/>
              </a:rPr>
              <a:t>Learning objectives</a:t>
            </a:r>
            <a:endParaRPr lang="en-US" altLang="en-US" sz="3600" dirty="0">
              <a:ea typeface="MS PGothic" charset="-128"/>
            </a:endParaRPr>
          </a:p>
        </p:txBody>
      </p:sp>
      <p:sp>
        <p:nvSpPr>
          <p:cNvPr id="7171" name="Content Placeholder 2"/>
          <p:cNvSpPr>
            <a:spLocks noGrp="1"/>
          </p:cNvSpPr>
          <p:nvPr>
            <p:ph idx="1"/>
          </p:nvPr>
        </p:nvSpPr>
        <p:spPr>
          <a:xfrm>
            <a:off x="228600" y="1548945"/>
            <a:ext cx="8686800" cy="4351338"/>
          </a:xfrm>
        </p:spPr>
        <p:txBody>
          <a:bodyPr>
            <a:normAutofit fontScale="92500" lnSpcReduction="20000"/>
          </a:bodyPr>
          <a:lstStyle/>
          <a:p>
            <a:pPr lvl="0"/>
            <a:r>
              <a:rPr lang="en-US" dirty="0" smtClean="0"/>
              <a:t>Learn how to format </a:t>
            </a:r>
            <a:r>
              <a:rPr lang="en-US" dirty="0"/>
              <a:t>spreadsheets for effective data use</a:t>
            </a:r>
            <a:r>
              <a:rPr lang="en-US" dirty="0" smtClean="0"/>
              <a:t>.</a:t>
            </a:r>
          </a:p>
          <a:p>
            <a:pPr lvl="0"/>
            <a:endParaRPr lang="en-US" dirty="0"/>
          </a:p>
          <a:p>
            <a:pPr lvl="0"/>
            <a:r>
              <a:rPr lang="en-US" dirty="0" smtClean="0"/>
              <a:t>Learn how to carry </a:t>
            </a:r>
            <a:r>
              <a:rPr lang="en-US" dirty="0"/>
              <a:t>out spreadsheet quality assurance and control</a:t>
            </a:r>
            <a:r>
              <a:rPr lang="en-US" dirty="0" smtClean="0"/>
              <a:t>.</a:t>
            </a:r>
          </a:p>
          <a:p>
            <a:pPr lvl="0"/>
            <a:endParaRPr lang="en-US" dirty="0"/>
          </a:p>
          <a:p>
            <a:pPr lvl="0"/>
            <a:r>
              <a:rPr lang="en-US" dirty="0" smtClean="0"/>
              <a:t>Learn how to conduct </a:t>
            </a:r>
            <a:r>
              <a:rPr lang="en-US" dirty="0"/>
              <a:t>a pilot analysis by managing a large, open access dataset to answer a research </a:t>
            </a:r>
            <a:r>
              <a:rPr lang="en-US" dirty="0" smtClean="0"/>
              <a:t>question on forest community dynamics and environmental resources. </a:t>
            </a:r>
            <a:endParaRPr lang="en-US" dirty="0"/>
          </a:p>
        </p:txBody>
      </p:sp>
    </p:spTree>
    <p:extLst>
      <p:ext uri="{BB962C8B-B14F-4D97-AF65-F5344CB8AC3E}">
        <p14:creationId xmlns:p14="http://schemas.microsoft.com/office/powerpoint/2010/main" val="1288486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ON_ Data to Understand Changing Ecosyste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905000"/>
            <a:ext cx="8045450" cy="4525963"/>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0"/>
            <a:ext cx="4572000" cy="1600200"/>
          </a:xfrm>
          <a:prstGeom prst="rect">
            <a:avLst/>
          </a:prstGeom>
        </p:spPr>
      </p:pic>
      <p:sp>
        <p:nvSpPr>
          <p:cNvPr id="6" name="TextBox 5"/>
          <p:cNvSpPr txBox="1"/>
          <p:nvPr/>
        </p:nvSpPr>
        <p:spPr>
          <a:xfrm>
            <a:off x="3581400" y="1246301"/>
            <a:ext cx="3048000" cy="369332"/>
          </a:xfrm>
          <a:prstGeom prst="rect">
            <a:avLst/>
          </a:prstGeom>
          <a:noFill/>
        </p:spPr>
        <p:txBody>
          <a:bodyPr wrap="square" rtlCol="0">
            <a:spAutoFit/>
          </a:bodyPr>
          <a:lstStyle/>
          <a:p>
            <a:pPr algn="ctr"/>
            <a:r>
              <a:rPr lang="en-US" dirty="0"/>
              <a:t>https://</a:t>
            </a:r>
            <a:r>
              <a:rPr lang="en-US" dirty="0" err="1"/>
              <a:t>youtu.be</a:t>
            </a:r>
            <a:r>
              <a:rPr lang="en-US" dirty="0"/>
              <a:t>/39YrzpxVRF8</a:t>
            </a:r>
          </a:p>
        </p:txBody>
      </p:sp>
    </p:spTree>
    <p:extLst>
      <p:ext uri="{BB962C8B-B14F-4D97-AF65-F5344CB8AC3E}">
        <p14:creationId xmlns:p14="http://schemas.microsoft.com/office/powerpoint/2010/main" val="205994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9"/>
          <p:cNvSpPr txBox="1">
            <a:spLocks/>
          </p:cNvSpPr>
          <p:nvPr/>
        </p:nvSpPr>
        <p:spPr>
          <a:xfrm>
            <a:off x="152400" y="1447800"/>
            <a:ext cx="4267200" cy="4754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altLang="x-none" sz="2000" dirty="0" smtClean="0">
                <a:ea typeface="ＭＳ Ｐゴシック" charset="-128"/>
              </a:rPr>
              <a:t>Destructive sampling (</a:t>
            </a:r>
            <a:r>
              <a:rPr lang="en-US" altLang="x-none" sz="2000" i="1" dirty="0" smtClean="0">
                <a:ea typeface="ＭＳ Ｐゴシック" charset="-128"/>
              </a:rPr>
              <a:t>in situ</a:t>
            </a:r>
            <a:r>
              <a:rPr lang="en-US" altLang="x-none" sz="2000" dirty="0" smtClean="0">
                <a:ea typeface="ＭＳ Ｐゴシック" charset="-128"/>
              </a:rPr>
              <a:t>)</a:t>
            </a:r>
          </a:p>
          <a:p>
            <a:pPr lvl="1">
              <a:lnSpc>
                <a:spcPct val="80000"/>
              </a:lnSpc>
            </a:pPr>
            <a:r>
              <a:rPr lang="en-US" altLang="x-none" sz="2000" dirty="0" smtClean="0">
                <a:ea typeface="ＭＳ Ｐゴシック" charset="-128"/>
              </a:rPr>
              <a:t>Harvesting sample trees, drying and weighing them.</a:t>
            </a:r>
          </a:p>
          <a:p>
            <a:pPr lvl="1">
              <a:lnSpc>
                <a:spcPct val="80000"/>
              </a:lnSpc>
            </a:pPr>
            <a:endParaRPr lang="en-US" altLang="x-none" sz="2000" dirty="0" smtClean="0">
              <a:ea typeface="ＭＳ Ｐゴシック" charset="-128"/>
            </a:endParaRPr>
          </a:p>
          <a:p>
            <a:pPr lvl="1">
              <a:lnSpc>
                <a:spcPct val="80000"/>
              </a:lnSpc>
            </a:pPr>
            <a:endParaRPr lang="en-US" altLang="x-none" sz="2000" dirty="0">
              <a:ea typeface="ＭＳ Ｐゴシック" charset="-128"/>
            </a:endParaRPr>
          </a:p>
          <a:p>
            <a:pPr lvl="1">
              <a:lnSpc>
                <a:spcPct val="80000"/>
              </a:lnSpc>
            </a:pPr>
            <a:endParaRPr lang="en-US" altLang="x-none" sz="2000" dirty="0" smtClean="0">
              <a:ea typeface="ＭＳ Ｐゴシック" charset="-128"/>
            </a:endParaRPr>
          </a:p>
          <a:p>
            <a:pPr lvl="1">
              <a:lnSpc>
                <a:spcPct val="80000"/>
              </a:lnSpc>
            </a:pPr>
            <a:endParaRPr lang="en-US" altLang="x-none" sz="2000" dirty="0">
              <a:ea typeface="ＭＳ Ｐゴシック" charset="-128"/>
            </a:endParaRPr>
          </a:p>
          <a:p>
            <a:pPr lvl="1">
              <a:lnSpc>
                <a:spcPct val="80000"/>
              </a:lnSpc>
            </a:pPr>
            <a:endParaRPr lang="en-US" altLang="x-none" sz="2000" dirty="0" smtClean="0">
              <a:ea typeface="ＭＳ Ｐゴシック" charset="-128"/>
            </a:endParaRPr>
          </a:p>
          <a:p>
            <a:pPr lvl="1">
              <a:lnSpc>
                <a:spcPct val="80000"/>
              </a:lnSpc>
            </a:pPr>
            <a:endParaRPr lang="en-US" altLang="x-none" sz="2000" dirty="0" smtClean="0">
              <a:ea typeface="ＭＳ Ｐゴシック" charset="-128"/>
            </a:endParaRPr>
          </a:p>
          <a:p>
            <a:pPr>
              <a:lnSpc>
                <a:spcPct val="80000"/>
              </a:lnSpc>
            </a:pPr>
            <a:r>
              <a:rPr lang="en-US" altLang="x-none" sz="2000" dirty="0" smtClean="0">
                <a:ea typeface="ＭＳ Ｐゴシック" charset="-128"/>
              </a:rPr>
              <a:t>Non-destructive sampling (</a:t>
            </a:r>
            <a:r>
              <a:rPr lang="en-US" altLang="x-none" sz="2000" i="1" dirty="0" smtClean="0">
                <a:ea typeface="ＭＳ Ｐゴシック" charset="-128"/>
              </a:rPr>
              <a:t>in situ</a:t>
            </a:r>
            <a:r>
              <a:rPr lang="en-US" altLang="x-none" sz="2000" dirty="0" smtClean="0">
                <a:ea typeface="ＭＳ Ｐゴシック" charset="-128"/>
              </a:rPr>
              <a:t>)</a:t>
            </a:r>
          </a:p>
          <a:p>
            <a:pPr lvl="1">
              <a:lnSpc>
                <a:spcPct val="80000"/>
              </a:lnSpc>
            </a:pPr>
            <a:r>
              <a:rPr lang="en-US" altLang="x-none" sz="2000" dirty="0" smtClean="0">
                <a:ea typeface="ＭＳ Ｐゴシック" charset="-128"/>
              </a:rPr>
              <a:t>Sampling measurements such as height and tree trunk diameter that are used in </a:t>
            </a:r>
            <a:r>
              <a:rPr lang="en-US" altLang="x-none" sz="2000" dirty="0" err="1" smtClean="0">
                <a:ea typeface="ＭＳ Ｐゴシック" charset="-128"/>
              </a:rPr>
              <a:t>allometric</a:t>
            </a:r>
            <a:r>
              <a:rPr lang="en-US" altLang="x-none" sz="2000" dirty="0" smtClean="0">
                <a:ea typeface="ＭＳ Ｐゴシック" charset="-128"/>
              </a:rPr>
              <a:t> relationships to extrapolate to biomass.</a:t>
            </a:r>
          </a:p>
          <a:p>
            <a:pPr lvl="1">
              <a:lnSpc>
                <a:spcPct val="80000"/>
              </a:lnSpc>
            </a:pPr>
            <a:endParaRPr lang="en-US" altLang="x-none" sz="2000" dirty="0" smtClean="0">
              <a:ea typeface="ＭＳ Ｐゴシック" charset="-128"/>
            </a:endParaRPr>
          </a:p>
        </p:txBody>
      </p:sp>
      <p:sp>
        <p:nvSpPr>
          <p:cNvPr id="6" name="Rectangle 1028"/>
          <p:cNvSpPr>
            <a:spLocks noGrp="1"/>
          </p:cNvSpPr>
          <p:nvPr>
            <p:ph type="title" idx="4294967295"/>
          </p:nvPr>
        </p:nvSpPr>
        <p:spPr>
          <a:xfrm>
            <a:off x="457200" y="0"/>
            <a:ext cx="8229600" cy="1143000"/>
          </a:xfrm>
        </p:spPr>
        <p:txBody>
          <a:bodyPr/>
          <a:lstStyle/>
          <a:p>
            <a:r>
              <a:rPr lang="en-US" altLang="x-none" sz="3600">
                <a:solidFill>
                  <a:schemeClr val="tx1"/>
                </a:solidFill>
                <a:ea typeface="ＭＳ Ｐゴシック" charset="-128"/>
              </a:rPr>
              <a:t>Vegetation Aboveground Biomass </a:t>
            </a:r>
            <a:br>
              <a:rPr lang="en-US" altLang="x-none" sz="3600">
                <a:solidFill>
                  <a:schemeClr val="tx1"/>
                </a:solidFill>
                <a:ea typeface="ＭＳ Ｐゴシック" charset="-128"/>
              </a:rPr>
            </a:br>
            <a:r>
              <a:rPr lang="en-US" altLang="x-none" sz="3000">
                <a:solidFill>
                  <a:schemeClr val="tx1"/>
                </a:solidFill>
                <a:ea typeface="ＭＳ Ｐゴシック" charset="-128"/>
              </a:rPr>
              <a:t>How to Measure / Estimate?</a:t>
            </a:r>
            <a:endParaRPr lang="en-US" altLang="x-none">
              <a:ea typeface="ＭＳ Ｐゴシック" charset="-128"/>
            </a:endParaRPr>
          </a:p>
        </p:txBody>
      </p:sp>
      <p:pic>
        <p:nvPicPr>
          <p:cNvPr id="7" name="Picture 6"/>
          <p:cNvPicPr>
            <a:picLocks noChangeAspect="1"/>
          </p:cNvPicPr>
          <p:nvPr/>
        </p:nvPicPr>
        <p:blipFill>
          <a:blip r:embed="rId2"/>
          <a:stretch>
            <a:fillRect/>
          </a:stretch>
        </p:blipFill>
        <p:spPr>
          <a:xfrm>
            <a:off x="4572001" y="1447800"/>
            <a:ext cx="2971800" cy="1980056"/>
          </a:xfrm>
          <a:prstGeom prst="rect">
            <a:avLst/>
          </a:prstGeom>
        </p:spPr>
      </p:pic>
      <p:pic>
        <p:nvPicPr>
          <p:cNvPr id="8" name="Picture 7" descr="IMG_04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217992"/>
            <a:ext cx="2971800" cy="22105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5637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4106" y="44302"/>
            <a:ext cx="8053001" cy="6183316"/>
          </a:xfrm>
          <a:prstGeom prst="rect">
            <a:avLst/>
          </a:prstGeom>
        </p:spPr>
      </p:pic>
      <p:sp>
        <p:nvSpPr>
          <p:cNvPr id="5" name="Rectangle 4"/>
          <p:cNvSpPr/>
          <p:nvPr/>
        </p:nvSpPr>
        <p:spPr>
          <a:xfrm>
            <a:off x="564106" y="6211669"/>
            <a:ext cx="8053001" cy="646331"/>
          </a:xfrm>
          <a:prstGeom prst="rect">
            <a:avLst/>
          </a:prstGeom>
        </p:spPr>
        <p:txBody>
          <a:bodyPr wrap="square">
            <a:spAutoFit/>
          </a:bodyPr>
          <a:lstStyle/>
          <a:p>
            <a:r>
              <a:rPr lang="en-US" dirty="0" smtClean="0">
                <a:latin typeface="Calibri" charset="0"/>
              </a:rPr>
              <a:t>Schematic </a:t>
            </a:r>
            <a:r>
              <a:rPr lang="en-US" dirty="0">
                <a:latin typeface="Calibri" charset="0"/>
              </a:rPr>
              <a:t>of terrestrial sampling at a NEON site. Plant </a:t>
            </a:r>
            <a:r>
              <a:rPr lang="en-US" dirty="0" smtClean="0">
                <a:latin typeface="Calibri" charset="0"/>
              </a:rPr>
              <a:t>composition, biomass and productivity sampling </a:t>
            </a:r>
            <a:r>
              <a:rPr lang="en-US" dirty="0">
                <a:latin typeface="Calibri" charset="0"/>
              </a:rPr>
              <a:t>occurs in Distributed, Tower, and Gradient Plots. </a:t>
            </a:r>
            <a:endParaRPr lang="en-US" dirty="0">
              <a:effectLst/>
              <a:latin typeface="Calibri" charset="0"/>
            </a:endParaRPr>
          </a:p>
        </p:txBody>
      </p:sp>
    </p:spTree>
    <p:extLst>
      <p:ext uri="{BB962C8B-B14F-4D97-AF65-F5344CB8AC3E}">
        <p14:creationId xmlns:p14="http://schemas.microsoft.com/office/powerpoint/2010/main" val="412847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91600" cy="685800"/>
          </a:xfrm>
        </p:spPr>
        <p:txBody>
          <a:bodyPr>
            <a:normAutofit fontScale="90000"/>
          </a:bodyPr>
          <a:lstStyle/>
          <a:p>
            <a:r>
              <a:rPr lang="en-US" sz="3300" dirty="0" smtClean="0"/>
              <a:t>Spatial </a:t>
            </a:r>
            <a:r>
              <a:rPr lang="en-US" sz="3300" dirty="0"/>
              <a:t>and temporal sampling strategy for </a:t>
            </a:r>
            <a:r>
              <a:rPr lang="en-US" sz="3300" dirty="0" smtClean="0"/>
              <a:t>tree* plant composition, </a:t>
            </a:r>
            <a:r>
              <a:rPr lang="en-US" sz="3000" dirty="0" smtClean="0"/>
              <a:t>biomass and productivity</a:t>
            </a:r>
            <a:r>
              <a:rPr lang="en-US" sz="3000" dirty="0"/>
              <a:t> </a:t>
            </a: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3258611"/>
              </p:ext>
            </p:extLst>
          </p:nvPr>
        </p:nvGraphicFramePr>
        <p:xfrm>
          <a:off x="533400" y="1447800"/>
          <a:ext cx="8229600" cy="2011680"/>
        </p:xfrm>
        <a:graphic>
          <a:graphicData uri="http://schemas.openxmlformats.org/drawingml/2006/table">
            <a:tbl>
              <a:tblPr firstRow="1" bandRow="1">
                <a:tableStyleId>{5C22544A-7EE6-4342-B048-85BDC9FD1C3A}</a:tableStyleId>
              </a:tblPr>
              <a:tblGrid>
                <a:gridCol w="1600200"/>
                <a:gridCol w="2286000"/>
                <a:gridCol w="1295400"/>
                <a:gridCol w="1600200"/>
                <a:gridCol w="1447800"/>
              </a:tblGrid>
              <a:tr h="370840">
                <a:tc>
                  <a:txBody>
                    <a:bodyPr/>
                    <a:lstStyle/>
                    <a:p>
                      <a:r>
                        <a:rPr lang="en-US" sz="2400" dirty="0" smtClean="0"/>
                        <a:t>Plot type</a:t>
                      </a:r>
                      <a:endParaRPr lang="en-US" sz="2400" dirty="0"/>
                    </a:p>
                  </a:txBody>
                  <a:tcPr/>
                </a:tc>
                <a:tc>
                  <a:txBody>
                    <a:bodyPr/>
                    <a:lstStyle/>
                    <a:p>
                      <a:r>
                        <a:rPr lang="en-US" sz="2400" dirty="0" smtClean="0"/>
                        <a:t>Plot size</a:t>
                      </a:r>
                      <a:endParaRPr lang="en-US" sz="2400" dirty="0"/>
                    </a:p>
                  </a:txBody>
                  <a:tcPr/>
                </a:tc>
                <a:tc>
                  <a:txBody>
                    <a:bodyPr/>
                    <a:lstStyle/>
                    <a:p>
                      <a:r>
                        <a:rPr lang="en-US" sz="2400" dirty="0" smtClean="0"/>
                        <a:t>Plot number</a:t>
                      </a:r>
                      <a:endParaRPr lang="en-US" sz="2400" dirty="0"/>
                    </a:p>
                  </a:txBody>
                  <a:tcPr/>
                </a:tc>
                <a:tc>
                  <a:txBody>
                    <a:bodyPr/>
                    <a:lstStyle/>
                    <a:p>
                      <a:r>
                        <a:rPr lang="en-US" sz="2400" dirty="0" smtClean="0"/>
                        <a:t>Sampling</a:t>
                      </a:r>
                      <a:r>
                        <a:rPr lang="en-US" sz="2400" baseline="0" dirty="0" smtClean="0"/>
                        <a:t> events</a:t>
                      </a:r>
                      <a:endParaRPr lang="en-US" sz="2400" dirty="0"/>
                    </a:p>
                  </a:txBody>
                  <a:tcPr/>
                </a:tc>
                <a:tc>
                  <a:txBody>
                    <a:bodyPr/>
                    <a:lstStyle/>
                    <a:p>
                      <a:r>
                        <a:rPr lang="en-US" sz="2400" dirty="0" smtClean="0"/>
                        <a:t>Sampling interval</a:t>
                      </a:r>
                      <a:endParaRPr lang="en-US" sz="2400" dirty="0"/>
                    </a:p>
                  </a:txBody>
                  <a:tcPr/>
                </a:tc>
              </a:tr>
              <a:tr h="370840">
                <a:tc>
                  <a:txBody>
                    <a:bodyPr/>
                    <a:lstStyle/>
                    <a:p>
                      <a:r>
                        <a:rPr lang="en-US" sz="2200" dirty="0" smtClean="0"/>
                        <a:t>Distributed</a:t>
                      </a:r>
                      <a:endParaRPr lang="en-US" sz="2200" dirty="0"/>
                    </a:p>
                  </a:txBody>
                  <a:tcPr/>
                </a:tc>
                <a:tc>
                  <a:txBody>
                    <a:bodyPr/>
                    <a:lstStyle/>
                    <a:p>
                      <a:r>
                        <a:rPr lang="en-US" sz="2200" dirty="0" smtClean="0"/>
                        <a:t>20m x 20 m</a:t>
                      </a:r>
                      <a:endParaRPr lang="en-US" sz="2200" dirty="0"/>
                    </a:p>
                  </a:txBody>
                  <a:tcPr/>
                </a:tc>
                <a:tc>
                  <a:txBody>
                    <a:bodyPr/>
                    <a:lstStyle/>
                    <a:p>
                      <a:r>
                        <a:rPr lang="en-US" sz="2200" u="sng" dirty="0" smtClean="0"/>
                        <a:t>&lt;</a:t>
                      </a:r>
                      <a:r>
                        <a:rPr lang="en-US" sz="2200" u="none" dirty="0" smtClean="0"/>
                        <a:t> </a:t>
                      </a:r>
                      <a:r>
                        <a:rPr lang="en-US" sz="2200" dirty="0" smtClean="0"/>
                        <a:t>20</a:t>
                      </a:r>
                      <a:endParaRPr lang="en-US" sz="2200" dirty="0"/>
                    </a:p>
                  </a:txBody>
                  <a:tcPr/>
                </a:tc>
                <a:tc>
                  <a:txBody>
                    <a:bodyPr/>
                    <a:lstStyle/>
                    <a:p>
                      <a:r>
                        <a:rPr lang="en-US" sz="2200" dirty="0" smtClean="0"/>
                        <a:t>1X per year</a:t>
                      </a:r>
                      <a:endParaRPr lang="en-US" sz="2200" dirty="0"/>
                    </a:p>
                  </a:txBody>
                  <a:tcPr/>
                </a:tc>
                <a:tc>
                  <a:txBody>
                    <a:bodyPr/>
                    <a:lstStyle/>
                    <a:p>
                      <a:r>
                        <a:rPr lang="en-US" sz="2200" dirty="0" smtClean="0"/>
                        <a:t>3y</a:t>
                      </a:r>
                      <a:endParaRPr lang="en-US" sz="2200" dirty="0"/>
                    </a:p>
                  </a:txBody>
                  <a:tcPr/>
                </a:tc>
              </a:tr>
              <a:tr h="370840">
                <a:tc>
                  <a:txBody>
                    <a:bodyPr/>
                    <a:lstStyle/>
                    <a:p>
                      <a:r>
                        <a:rPr lang="en-US" sz="2200" dirty="0" smtClean="0"/>
                        <a:t>Tower</a:t>
                      </a:r>
                      <a:endParaRPr lang="en-US" sz="2200" dirty="0"/>
                    </a:p>
                  </a:txBody>
                  <a:tcPr/>
                </a:tc>
                <a:tc>
                  <a:txBody>
                    <a:bodyPr/>
                    <a:lstStyle/>
                    <a:p>
                      <a:r>
                        <a:rPr lang="en-US" sz="2200" dirty="0" smtClean="0"/>
                        <a:t>Min 20m</a:t>
                      </a:r>
                      <a:r>
                        <a:rPr lang="en-US" sz="2200" baseline="0" dirty="0" smtClean="0"/>
                        <a:t> x 20m</a:t>
                      </a:r>
                    </a:p>
                    <a:p>
                      <a:r>
                        <a:rPr lang="en-US" sz="2200" baseline="0" dirty="0" smtClean="0"/>
                        <a:t>Max 80 m x 80 m</a:t>
                      </a:r>
                      <a:endParaRPr lang="en-US" sz="2200" dirty="0"/>
                    </a:p>
                  </a:txBody>
                  <a:tcPr/>
                </a:tc>
                <a:tc>
                  <a:txBody>
                    <a:bodyPr/>
                    <a:lstStyle/>
                    <a:p>
                      <a:r>
                        <a:rPr lang="en-US" sz="2200" dirty="0" smtClean="0"/>
                        <a:t>20</a:t>
                      </a:r>
                      <a:endParaRPr lang="en-US" sz="2200" dirty="0"/>
                    </a:p>
                  </a:txBody>
                  <a:tcPr/>
                </a:tc>
                <a:tc>
                  <a:txBody>
                    <a:bodyPr/>
                    <a:lstStyle/>
                    <a:p>
                      <a:r>
                        <a:rPr lang="en-US" sz="2200" dirty="0" smtClean="0"/>
                        <a:t>1X per year</a:t>
                      </a:r>
                      <a:endParaRPr lang="en-US" sz="2200" dirty="0"/>
                    </a:p>
                  </a:txBody>
                  <a:tcPr/>
                </a:tc>
                <a:tc>
                  <a:txBody>
                    <a:bodyPr/>
                    <a:lstStyle/>
                    <a:p>
                      <a:r>
                        <a:rPr lang="en-US" sz="2200" dirty="0" smtClean="0"/>
                        <a:t>1y</a:t>
                      </a:r>
                      <a:endParaRPr lang="en-US" sz="2200" dirty="0"/>
                    </a:p>
                  </a:txBody>
                  <a:tcPr/>
                </a:tc>
              </a:tr>
            </a:tbl>
          </a:graphicData>
        </a:graphic>
      </p:graphicFrame>
      <p:sp>
        <p:nvSpPr>
          <p:cNvPr id="5" name="Rectangle 4"/>
          <p:cNvSpPr/>
          <p:nvPr/>
        </p:nvSpPr>
        <p:spPr>
          <a:xfrm>
            <a:off x="561753" y="3459480"/>
            <a:ext cx="8229600" cy="377026"/>
          </a:xfrm>
          <a:prstGeom prst="rect">
            <a:avLst/>
          </a:prstGeom>
        </p:spPr>
        <p:txBody>
          <a:bodyPr wrap="square">
            <a:spAutoFit/>
          </a:bodyPr>
          <a:lstStyle/>
          <a:p>
            <a:r>
              <a:rPr lang="en-US" sz="1850" b="1" dirty="0" smtClean="0">
                <a:latin typeface="Calibri" charset="0"/>
              </a:rPr>
              <a:t>*Trees</a:t>
            </a:r>
            <a:r>
              <a:rPr lang="en-US" sz="1850" dirty="0" smtClean="0">
                <a:latin typeface="Calibri" charset="0"/>
              </a:rPr>
              <a:t>: Self-supporting </a:t>
            </a:r>
            <a:r>
              <a:rPr lang="en-US" sz="1850" dirty="0">
                <a:latin typeface="Calibri" charset="0"/>
              </a:rPr>
              <a:t>woody stems with diameter at breast height (DBH) ≥ 10 cm. </a:t>
            </a:r>
            <a:endParaRPr lang="en-US" sz="1850" dirty="0">
              <a:effectLst/>
              <a:latin typeface="Calibri" charset="0"/>
            </a:endParaRPr>
          </a:p>
        </p:txBody>
      </p:sp>
      <p:sp>
        <p:nvSpPr>
          <p:cNvPr id="6" name="Rectangle 5"/>
          <p:cNvSpPr/>
          <p:nvPr/>
        </p:nvSpPr>
        <p:spPr>
          <a:xfrm>
            <a:off x="517451" y="3959340"/>
            <a:ext cx="4648200" cy="1938992"/>
          </a:xfrm>
          <a:prstGeom prst="rect">
            <a:avLst/>
          </a:prstGeom>
        </p:spPr>
        <p:txBody>
          <a:bodyPr wrap="square">
            <a:spAutoFit/>
          </a:bodyPr>
          <a:lstStyle/>
          <a:p>
            <a:r>
              <a:rPr lang="en-US" sz="2400" dirty="0" smtClean="0">
                <a:latin typeface="Calibri" charset="0"/>
              </a:rPr>
              <a:t>All individual </a:t>
            </a:r>
            <a:r>
              <a:rPr lang="en-US" sz="2400" dirty="0">
                <a:latin typeface="Calibri" charset="0"/>
              </a:rPr>
              <a:t>stems with </a:t>
            </a:r>
            <a:r>
              <a:rPr lang="en-US" sz="2400" dirty="0" smtClean="0">
                <a:latin typeface="Calibri" charset="0"/>
              </a:rPr>
              <a:t>diameter at 1.3 m above the ground (e.g., </a:t>
            </a:r>
            <a:r>
              <a:rPr lang="en-US" sz="2400" dirty="0">
                <a:latin typeface="Calibri" charset="0"/>
              </a:rPr>
              <a:t>DBH) ≥ 10 cm </a:t>
            </a:r>
            <a:r>
              <a:rPr lang="en-US" sz="2400" dirty="0" smtClean="0">
                <a:latin typeface="Calibri" charset="0"/>
              </a:rPr>
              <a:t>are tagged</a:t>
            </a:r>
            <a:r>
              <a:rPr lang="en-US" sz="2400" dirty="0">
                <a:latin typeface="Calibri" charset="0"/>
              </a:rPr>
              <a:t>, mapped, and measured for DBH, height, and species ID </a:t>
            </a:r>
            <a:endParaRPr lang="en-US" sz="2400" dirty="0">
              <a:effectLst/>
              <a:latin typeface="Calibri" charset="0"/>
            </a:endParaRPr>
          </a:p>
        </p:txBody>
      </p:sp>
      <p:pic>
        <p:nvPicPr>
          <p:cNvPr id="7" name="Picture 6" descr="IMG_04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637" y="3959340"/>
            <a:ext cx="3329763" cy="247681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0294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NEON data portal</a:t>
            </a:r>
            <a:endParaRPr lang="en-US" dirty="0"/>
          </a:p>
        </p:txBody>
      </p:sp>
      <p:sp>
        <p:nvSpPr>
          <p:cNvPr id="3" name="Content Placeholder 2"/>
          <p:cNvSpPr>
            <a:spLocks noGrp="1"/>
          </p:cNvSpPr>
          <p:nvPr>
            <p:ph idx="1"/>
          </p:nvPr>
        </p:nvSpPr>
        <p:spPr>
          <a:xfrm>
            <a:off x="457200" y="944563"/>
            <a:ext cx="8229600" cy="762000"/>
          </a:xfrm>
        </p:spPr>
        <p:txBody>
          <a:bodyPr/>
          <a:lstStyle/>
          <a:p>
            <a:pPr marL="0" indent="0" algn="ctr">
              <a:buNone/>
            </a:pPr>
            <a:r>
              <a:rPr lang="en-US" dirty="0">
                <a:hlinkClick r:id="rId2"/>
              </a:rPr>
              <a:t>http://</a:t>
            </a:r>
            <a:r>
              <a:rPr lang="en-US" dirty="0" smtClean="0">
                <a:hlinkClick r:id="rId2"/>
              </a:rPr>
              <a:t>data.neonscience.org/home</a:t>
            </a:r>
            <a:endParaRPr lang="en-US" dirty="0" smtClean="0"/>
          </a:p>
        </p:txBody>
      </p:sp>
      <p:pic>
        <p:nvPicPr>
          <p:cNvPr id="4" name="Picture 3"/>
          <p:cNvPicPr>
            <a:picLocks noChangeAspect="1"/>
          </p:cNvPicPr>
          <p:nvPr/>
        </p:nvPicPr>
        <p:blipFill rotWithShape="1">
          <a:blip r:embed="rId3"/>
          <a:srcRect l="1" t="9374" r="47647" b="17188"/>
          <a:stretch/>
        </p:blipFill>
        <p:spPr>
          <a:xfrm>
            <a:off x="152400" y="1828800"/>
            <a:ext cx="8839200" cy="4667892"/>
          </a:xfrm>
          <a:prstGeom prst="rect">
            <a:avLst/>
          </a:prstGeom>
          <a:ln w="38100">
            <a:solidFill>
              <a:schemeClr val="tx1"/>
            </a:solidFill>
          </a:ln>
        </p:spPr>
      </p:pic>
    </p:spTree>
    <p:extLst>
      <p:ext uri="{BB962C8B-B14F-4D97-AF65-F5344CB8AC3E}">
        <p14:creationId xmlns:p14="http://schemas.microsoft.com/office/powerpoint/2010/main" val="1211952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0"/>
            <a:ext cx="8229600" cy="1143000"/>
          </a:xfrm>
        </p:spPr>
        <p:txBody>
          <a:bodyPr/>
          <a:lstStyle/>
          <a:p>
            <a:r>
              <a:rPr lang="en-US" dirty="0" smtClean="0"/>
              <a:t>NEON terrestrial vegetation data</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0"/>
            <a:ext cx="9144000" cy="4054460"/>
          </a:xfrm>
          <a:prstGeom prst="rect">
            <a:avLst/>
          </a:prstGeom>
        </p:spPr>
      </p:pic>
    </p:spTree>
    <p:extLst>
      <p:ext uri="{BB962C8B-B14F-4D97-AF65-F5344CB8AC3E}">
        <p14:creationId xmlns:p14="http://schemas.microsoft.com/office/powerpoint/2010/main" val="402015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33400" y="1219200"/>
            <a:ext cx="5314950" cy="4524717"/>
          </a:xfrm>
        </p:spPr>
        <p:txBody>
          <a:bodyPr>
            <a:noAutofit/>
          </a:bodyPr>
          <a:lstStyle/>
          <a:p>
            <a:pPr>
              <a:buSzPct val="100000"/>
              <a:buNone/>
            </a:pPr>
            <a:r>
              <a:rPr lang="en-US" sz="2800" b="1" dirty="0" smtClean="0">
                <a:ea typeface="ＭＳ Ｐゴシック" pitchFamily="34" charset="-128"/>
              </a:rPr>
              <a:t>Metadata is data ‘reporting’</a:t>
            </a:r>
          </a:p>
          <a:p>
            <a:pPr>
              <a:buSzPct val="100000"/>
            </a:pPr>
            <a:r>
              <a:rPr lang="en-US" sz="2800" dirty="0" smtClean="0">
                <a:ea typeface="ＭＳ Ｐゴシック" pitchFamily="34" charset="-128"/>
              </a:rPr>
              <a:t> </a:t>
            </a:r>
            <a:r>
              <a:rPr lang="en-US" sz="2800" b="1" dirty="0" smtClean="0">
                <a:ea typeface="ＭＳ Ｐゴシック" pitchFamily="34" charset="-128"/>
              </a:rPr>
              <a:t>WHO</a:t>
            </a:r>
            <a:r>
              <a:rPr lang="en-US" sz="2800" dirty="0" smtClean="0">
                <a:ea typeface="ＭＳ Ｐゴシック" pitchFamily="34" charset="-128"/>
              </a:rPr>
              <a:t> created the data?</a:t>
            </a:r>
          </a:p>
          <a:p>
            <a:pPr>
              <a:buSzPct val="100000"/>
            </a:pPr>
            <a:r>
              <a:rPr lang="en-US" sz="2800" dirty="0" smtClean="0">
                <a:ea typeface="ＭＳ Ｐゴシック" pitchFamily="34" charset="-128"/>
              </a:rPr>
              <a:t> </a:t>
            </a:r>
            <a:r>
              <a:rPr lang="en-US" sz="2800" b="1" dirty="0" smtClean="0">
                <a:ea typeface="ＭＳ Ｐゴシック" pitchFamily="34" charset="-128"/>
              </a:rPr>
              <a:t>WHAT</a:t>
            </a:r>
            <a:r>
              <a:rPr lang="en-US" sz="2800" dirty="0" smtClean="0">
                <a:ea typeface="ＭＳ Ｐゴシック" pitchFamily="34" charset="-128"/>
              </a:rPr>
              <a:t> is the content of the data?</a:t>
            </a:r>
          </a:p>
          <a:p>
            <a:pPr>
              <a:buSzPct val="100000"/>
            </a:pPr>
            <a:r>
              <a:rPr lang="en-US" sz="2800" dirty="0" smtClean="0">
                <a:ea typeface="ＭＳ Ｐゴシック" pitchFamily="34" charset="-128"/>
              </a:rPr>
              <a:t> </a:t>
            </a:r>
            <a:r>
              <a:rPr lang="en-US" sz="2800" b="1" dirty="0" smtClean="0">
                <a:ea typeface="ＭＳ Ｐゴシック" pitchFamily="34" charset="-128"/>
              </a:rPr>
              <a:t>WHEN</a:t>
            </a:r>
            <a:r>
              <a:rPr lang="en-US" sz="2800" dirty="0" smtClean="0">
                <a:ea typeface="ＭＳ Ｐゴシック" pitchFamily="34" charset="-128"/>
              </a:rPr>
              <a:t> were the data created?</a:t>
            </a:r>
          </a:p>
          <a:p>
            <a:pPr>
              <a:buSzPct val="100000"/>
            </a:pPr>
            <a:r>
              <a:rPr lang="en-US" sz="2800" dirty="0" smtClean="0">
                <a:ea typeface="ＭＳ Ｐゴシック" pitchFamily="34" charset="-128"/>
              </a:rPr>
              <a:t> </a:t>
            </a:r>
            <a:r>
              <a:rPr lang="en-US" sz="2800" b="1" dirty="0" smtClean="0">
                <a:ea typeface="ＭＳ Ｐゴシック" pitchFamily="34" charset="-128"/>
              </a:rPr>
              <a:t>WHERE</a:t>
            </a:r>
            <a:r>
              <a:rPr lang="en-US" sz="2800" dirty="0" smtClean="0">
                <a:ea typeface="ＭＳ Ｐゴシック" pitchFamily="34" charset="-128"/>
              </a:rPr>
              <a:t> is it geographically?</a:t>
            </a:r>
          </a:p>
          <a:p>
            <a:pPr>
              <a:buSzPct val="100000"/>
            </a:pPr>
            <a:r>
              <a:rPr lang="en-US" sz="2800" dirty="0" smtClean="0">
                <a:ea typeface="ＭＳ Ｐゴシック" pitchFamily="34" charset="-128"/>
              </a:rPr>
              <a:t> </a:t>
            </a:r>
            <a:r>
              <a:rPr lang="en-US" sz="2800" b="1" dirty="0" smtClean="0">
                <a:ea typeface="ＭＳ Ｐゴシック" pitchFamily="34" charset="-128"/>
              </a:rPr>
              <a:t>HOW</a:t>
            </a:r>
            <a:r>
              <a:rPr lang="en-US" sz="2800" dirty="0" smtClean="0">
                <a:ea typeface="ＭＳ Ｐゴシック" pitchFamily="34" charset="-128"/>
              </a:rPr>
              <a:t> were the data developed?</a:t>
            </a:r>
          </a:p>
          <a:p>
            <a:pPr>
              <a:buSzPct val="100000"/>
            </a:pPr>
            <a:r>
              <a:rPr lang="en-US" sz="2800" dirty="0" smtClean="0">
                <a:ea typeface="ＭＳ Ｐゴシック" pitchFamily="34" charset="-128"/>
              </a:rPr>
              <a:t> </a:t>
            </a:r>
            <a:r>
              <a:rPr lang="en-US" sz="2800" b="1" dirty="0" smtClean="0">
                <a:ea typeface="ＭＳ Ｐゴシック" pitchFamily="34" charset="-128"/>
              </a:rPr>
              <a:t>WHY</a:t>
            </a:r>
            <a:r>
              <a:rPr lang="en-US" sz="2800" dirty="0" smtClean="0">
                <a:ea typeface="ＭＳ Ｐゴシック" pitchFamily="34" charset="-128"/>
              </a:rPr>
              <a:t> were the data developed?</a:t>
            </a:r>
          </a:p>
          <a:p>
            <a:pPr>
              <a:buClr>
                <a:srgbClr val="177F8A"/>
              </a:buClr>
              <a:buSzPct val="100000"/>
              <a:buNone/>
            </a:pPr>
            <a:endParaRPr lang="en-US" sz="2000" dirty="0" smtClean="0">
              <a:ea typeface="ＭＳ Ｐゴシック" pitchFamily="34" charset="-128"/>
            </a:endParaRPr>
          </a:p>
          <a:p>
            <a:pPr>
              <a:buFont typeface="Arial" pitchFamily="34" charset="0"/>
              <a:buChar char="•"/>
            </a:pPr>
            <a:endParaRPr lang="en-US" sz="2000" dirty="0" smtClean="0">
              <a:ea typeface="ＭＳ Ｐゴシック" pitchFamily="34" charset="-128"/>
            </a:endParaRPr>
          </a:p>
        </p:txBody>
      </p:sp>
      <p:sp>
        <p:nvSpPr>
          <p:cNvPr id="13314" name="Title 1"/>
          <p:cNvSpPr>
            <a:spLocks noGrp="1"/>
          </p:cNvSpPr>
          <p:nvPr>
            <p:ph type="title"/>
          </p:nvPr>
        </p:nvSpPr>
        <p:spPr>
          <a:xfrm>
            <a:off x="0" y="266700"/>
            <a:ext cx="9144000" cy="923584"/>
          </a:xfrm>
          <a:solidFill>
            <a:schemeClr val="tx2">
              <a:lumMod val="20000"/>
              <a:lumOff val="80000"/>
            </a:schemeClr>
          </a:solidFill>
        </p:spPr>
        <p:txBody>
          <a:bodyPr>
            <a:normAutofit/>
          </a:bodyPr>
          <a:lstStyle/>
          <a:p>
            <a:r>
              <a:rPr lang="en-US" smtClean="0">
                <a:ea typeface="ＭＳ Ｐゴシック" pitchFamily="34" charset="-128"/>
              </a:rPr>
              <a:t>Metadata</a:t>
            </a:r>
            <a:endParaRPr lang="en-US" dirty="0" smtClean="0">
              <a:ea typeface="ＭＳ Ｐゴシック" pitchFamily="34" charset="-128"/>
            </a:endParaRPr>
          </a:p>
        </p:txBody>
      </p:sp>
      <p:sp>
        <p:nvSpPr>
          <p:cNvPr id="6" name="TextBox 5"/>
          <p:cNvSpPr txBox="1"/>
          <p:nvPr/>
        </p:nvSpPr>
        <p:spPr>
          <a:xfrm rot="16200000">
            <a:off x="7043490" y="3771964"/>
            <a:ext cx="2676102" cy="230832"/>
          </a:xfrm>
          <a:prstGeom prst="rect">
            <a:avLst/>
          </a:prstGeom>
          <a:noFill/>
        </p:spPr>
        <p:txBody>
          <a:bodyPr wrap="square" rtlCol="0">
            <a:spAutoFit/>
          </a:bodyPr>
          <a:lstStyle/>
          <a:p>
            <a:r>
              <a:rPr lang="en-US" sz="900" dirty="0" smtClean="0">
                <a:solidFill>
                  <a:schemeClr val="bg1">
                    <a:lumMod val="75000"/>
                  </a:schemeClr>
                </a:solidFill>
              </a:rPr>
              <a:t>Photo by Michelle Chang. All Rights Reserved</a:t>
            </a:r>
            <a:endParaRPr lang="en-US" sz="900" dirty="0">
              <a:solidFill>
                <a:schemeClr val="bg1">
                  <a:lumMod val="75000"/>
                </a:schemeClr>
              </a:solidFill>
            </a:endParaRPr>
          </a:p>
        </p:txBody>
      </p:sp>
      <p:sp>
        <p:nvSpPr>
          <p:cNvPr id="2" name="AutoShape 2" descr="https://fbcdn-sphotos-a.akamaihd.net/hphotos-ak-snc7/4175_747810285091_6005554_42724344_4675688_n.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fbcdn-sphotos-a.akamaihd.net/hphotos-ak-snc7/4175_747810285091_6005554_42724344_4675688_n.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babylon\co2012\mchang\Desktop\4175_747810285091_6005554_42724344_4675688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8350" y="1869000"/>
            <a:ext cx="2455875" cy="32745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096000"/>
            <a:ext cx="9144000" cy="523220"/>
          </a:xfrm>
          <a:prstGeom prst="rect">
            <a:avLst/>
          </a:prstGeom>
          <a:noFill/>
        </p:spPr>
        <p:txBody>
          <a:bodyPr wrap="square" rtlCol="0">
            <a:spAutoFit/>
          </a:bodyPr>
          <a:lstStyle/>
          <a:p>
            <a:pPr algn="ctr"/>
            <a:r>
              <a:rPr lang="en-US" sz="2800" dirty="0" smtClean="0"/>
              <a:t>Synthesis of Field Notebook and Data Sheet Organization</a:t>
            </a:r>
            <a:endParaRPr lang="en-US" sz="28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Ecological Metadata Language</a:t>
            </a:r>
            <a:endParaRPr lang="en-US" dirty="0"/>
          </a:p>
        </p:txBody>
      </p:sp>
      <p:sp>
        <p:nvSpPr>
          <p:cNvPr id="3" name="Content Placeholder 2"/>
          <p:cNvSpPr>
            <a:spLocks noGrp="1"/>
          </p:cNvSpPr>
          <p:nvPr>
            <p:ph idx="1"/>
          </p:nvPr>
        </p:nvSpPr>
        <p:spPr>
          <a:xfrm>
            <a:off x="762000" y="1143000"/>
            <a:ext cx="5943600" cy="4525963"/>
          </a:xfrm>
        </p:spPr>
        <p:txBody>
          <a:bodyPr>
            <a:normAutofit/>
          </a:bodyPr>
          <a:lstStyle/>
          <a:p>
            <a:pPr>
              <a:buNone/>
            </a:pPr>
            <a:r>
              <a:rPr lang="en-US" dirty="0" smtClean="0"/>
              <a:t>Several broad metadata categories</a:t>
            </a:r>
          </a:p>
          <a:p>
            <a:pPr lvl="1"/>
            <a:r>
              <a:rPr lang="en-US" dirty="0" smtClean="0"/>
              <a:t>General Dataset</a:t>
            </a:r>
          </a:p>
          <a:p>
            <a:pPr lvl="1"/>
            <a:r>
              <a:rPr lang="en-US" dirty="0" smtClean="0"/>
              <a:t>Geographic </a:t>
            </a:r>
            <a:br>
              <a:rPr lang="en-US" dirty="0" smtClean="0"/>
            </a:br>
            <a:r>
              <a:rPr lang="en-US" dirty="0" smtClean="0"/>
              <a:t>(if appropriate)</a:t>
            </a:r>
          </a:p>
          <a:p>
            <a:pPr lvl="1"/>
            <a:r>
              <a:rPr lang="en-US" dirty="0" smtClean="0"/>
              <a:t>Temporal</a:t>
            </a:r>
          </a:p>
          <a:p>
            <a:pPr lvl="1"/>
            <a:r>
              <a:rPr lang="en-US" dirty="0" smtClean="0"/>
              <a:t>Taxonomic </a:t>
            </a:r>
            <a:br>
              <a:rPr lang="en-US" dirty="0" smtClean="0"/>
            </a:br>
            <a:r>
              <a:rPr lang="en-US" dirty="0" smtClean="0"/>
              <a:t>(if appropriate)</a:t>
            </a:r>
          </a:p>
          <a:p>
            <a:pPr lvl="1"/>
            <a:r>
              <a:rPr lang="en-US" dirty="0" smtClean="0"/>
              <a:t>Methods</a:t>
            </a:r>
          </a:p>
          <a:p>
            <a:pPr lvl="1"/>
            <a:r>
              <a:rPr lang="en-US" dirty="0" smtClean="0"/>
              <a:t>Data Table</a:t>
            </a:r>
            <a:endParaRPr lang="en-US" dirty="0"/>
          </a:p>
        </p:txBody>
      </p:sp>
      <p:sp>
        <p:nvSpPr>
          <p:cNvPr id="3076" name="AutoShape 4" descr="Morpho image"/>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Morpho image"/>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0" name="AutoShape 8" descr="Image result for morpho metadat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 name="AutoShape 10" descr="https://knb.ecoinformatics.org/img/morpho-image.png?v=07282015"/>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4" name="Picture 12" descr="http://publicwiki.deltares.nl/download/attachments/38830112/Morpho.JPG"/>
          <p:cNvPicPr>
            <a:picLocks noChangeAspect="1" noChangeArrowheads="1"/>
          </p:cNvPicPr>
          <p:nvPr/>
        </p:nvPicPr>
        <p:blipFill>
          <a:blip r:embed="rId2" cstate="print"/>
          <a:srcRect r="39774" b="21046"/>
          <a:stretch>
            <a:fillRect/>
          </a:stretch>
        </p:blipFill>
        <p:spPr bwMode="auto">
          <a:xfrm>
            <a:off x="4038600" y="2362199"/>
            <a:ext cx="4787747" cy="3311525"/>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4" y="1169614"/>
            <a:ext cx="9020176" cy="3416320"/>
          </a:xfrm>
          <a:prstGeom prst="rect">
            <a:avLst/>
          </a:prstGeom>
          <a:noFill/>
        </p:spPr>
        <p:txBody>
          <a:bodyPr wrap="square" rtlCol="0">
            <a:spAutoFit/>
          </a:bodyPr>
          <a:lstStyle/>
          <a:p>
            <a:pPr lvl="1"/>
            <a:r>
              <a:rPr lang="en-US" b="1" dirty="0" smtClean="0"/>
              <a:t>Part 2: Data management! Use your gained knowledge to obtain the appropriate data and answer the following questions:</a:t>
            </a:r>
          </a:p>
          <a:p>
            <a:pPr lvl="1"/>
            <a:endParaRPr lang="en-US" b="1" dirty="0" smtClean="0"/>
          </a:p>
          <a:p>
            <a:pPr lvl="1"/>
            <a:r>
              <a:rPr lang="en-US" b="1" dirty="0" smtClean="0"/>
              <a:t>	Question </a:t>
            </a:r>
            <a:r>
              <a:rPr lang="en-US" b="1" dirty="0"/>
              <a:t>1</a:t>
            </a:r>
            <a:r>
              <a:rPr lang="en-US" dirty="0"/>
              <a:t>: What is the </a:t>
            </a:r>
            <a:r>
              <a:rPr lang="en-US" i="1" dirty="0"/>
              <a:t>N</a:t>
            </a:r>
            <a:r>
              <a:rPr lang="en-US" dirty="0"/>
              <a:t> for each site? </a:t>
            </a:r>
          </a:p>
          <a:p>
            <a:pPr lvl="1"/>
            <a:endParaRPr lang="en-US" b="1" dirty="0"/>
          </a:p>
          <a:p>
            <a:pPr lvl="1"/>
            <a:r>
              <a:rPr lang="en-US" b="1" dirty="0"/>
              <a:t>	Question 2</a:t>
            </a:r>
            <a:r>
              <a:rPr lang="en-US" dirty="0"/>
              <a:t>: What is the total biomass for each site? </a:t>
            </a:r>
          </a:p>
          <a:p>
            <a:pPr lvl="1"/>
            <a:endParaRPr lang="en-US" dirty="0"/>
          </a:p>
          <a:p>
            <a:pPr lvl="1"/>
            <a:r>
              <a:rPr lang="en-US" b="1" dirty="0"/>
              <a:t>	Question 3</a:t>
            </a:r>
            <a:r>
              <a:rPr lang="en-US" dirty="0"/>
              <a:t>: What is the total biomass per hectare for each site</a:t>
            </a:r>
            <a:r>
              <a:rPr lang="en-US" dirty="0" smtClean="0"/>
              <a:t>?</a:t>
            </a:r>
          </a:p>
          <a:p>
            <a:pPr lvl="1"/>
            <a:endParaRPr lang="en-US" dirty="0"/>
          </a:p>
          <a:p>
            <a:pPr lvl="1"/>
            <a:r>
              <a:rPr lang="en-US" dirty="0" smtClean="0"/>
              <a:t>	</a:t>
            </a:r>
            <a:r>
              <a:rPr lang="en-US" b="1" dirty="0" smtClean="0"/>
              <a:t>Question 4:</a:t>
            </a:r>
            <a:r>
              <a:rPr lang="en-US" dirty="0" smtClean="0"/>
              <a:t> What is the relationship between total aboveground tree biomass and 		     climate (choose either latitude, mean annual temperature,  or 		      	     mean annual precipitation)?</a:t>
            </a:r>
            <a:endParaRPr lang="en-US" dirty="0"/>
          </a:p>
        </p:txBody>
      </p:sp>
      <p:sp>
        <p:nvSpPr>
          <p:cNvPr id="5" name="Rectangle 4"/>
          <p:cNvSpPr/>
          <p:nvPr/>
        </p:nvSpPr>
        <p:spPr>
          <a:xfrm>
            <a:off x="123824" y="457200"/>
            <a:ext cx="9020176" cy="400110"/>
          </a:xfrm>
          <a:prstGeom prst="rect">
            <a:avLst/>
          </a:prstGeom>
        </p:spPr>
        <p:txBody>
          <a:bodyPr wrap="square">
            <a:spAutoFit/>
          </a:bodyPr>
          <a:lstStyle/>
          <a:p>
            <a:pPr algn="ctr"/>
            <a:r>
              <a:rPr lang="en-US" sz="2000" b="1" dirty="0" smtClean="0">
                <a:solidFill>
                  <a:srgbClr val="333333"/>
                </a:solidFill>
                <a:latin typeface="Helvetica Neue" charset="0"/>
              </a:rPr>
              <a:t>How does tree standing biomass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 with climate? </a:t>
            </a:r>
            <a:endParaRPr lang="en-US" sz="2000" b="1" dirty="0">
              <a:solidFill>
                <a:srgbClr val="333333"/>
              </a:solidFill>
              <a:effectLst/>
              <a:latin typeface="Helvetica Neue" charset="0"/>
            </a:endParaRPr>
          </a:p>
        </p:txBody>
      </p:sp>
    </p:spTree>
    <p:extLst>
      <p:ext uri="{BB962C8B-B14F-4D97-AF65-F5344CB8AC3E}">
        <p14:creationId xmlns:p14="http://schemas.microsoft.com/office/powerpoint/2010/main" val="15116179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4" y="1169614"/>
            <a:ext cx="9020176" cy="4401205"/>
          </a:xfrm>
          <a:prstGeom prst="rect">
            <a:avLst/>
          </a:prstGeom>
          <a:noFill/>
        </p:spPr>
        <p:txBody>
          <a:bodyPr wrap="square" rtlCol="0">
            <a:spAutoFit/>
          </a:bodyPr>
          <a:lstStyle/>
          <a:p>
            <a:pPr lvl="1"/>
            <a:r>
              <a:rPr lang="en-US" b="1" dirty="0" smtClean="0"/>
              <a:t>Part 2: Data management! Use your gained knowledge to obtain the appropriate data and to answer the questions</a:t>
            </a:r>
          </a:p>
          <a:p>
            <a:pPr lvl="1"/>
            <a:endParaRPr lang="en-US" b="1" dirty="0"/>
          </a:p>
          <a:p>
            <a:pPr marL="800100" lvl="1" indent="-342900">
              <a:buAutoNum type="arabicParenR"/>
            </a:pPr>
            <a:r>
              <a:rPr lang="en-US" dirty="0"/>
              <a:t>Open the </a:t>
            </a:r>
            <a:r>
              <a:rPr lang="en-US" b="1" dirty="0" err="1" smtClean="0"/>
              <a:t>NEON_tree_data_student</a:t>
            </a:r>
            <a:r>
              <a:rPr lang="en-US" b="1" dirty="0" smtClean="0"/>
              <a:t> </a:t>
            </a:r>
            <a:r>
              <a:rPr lang="en-US" dirty="0" smtClean="0"/>
              <a:t>file</a:t>
            </a:r>
          </a:p>
          <a:p>
            <a:pPr marL="800100" lvl="1" indent="-342900">
              <a:buAutoNum type="arabicParenR"/>
            </a:pPr>
            <a:endParaRPr lang="en-US" dirty="0" smtClean="0"/>
          </a:p>
          <a:p>
            <a:pPr lvl="1"/>
            <a:r>
              <a:rPr lang="en-US" dirty="0" smtClean="0"/>
              <a:t>2)	Explore the data according to the variables in your question</a:t>
            </a:r>
          </a:p>
          <a:p>
            <a:pPr marL="1314450" lvl="2" indent="-400050">
              <a:buFont typeface="+mj-lt"/>
              <a:buAutoNum type="romanLcPeriod"/>
            </a:pPr>
            <a:r>
              <a:rPr lang="en-US" b="1" i="1" dirty="0" smtClean="0"/>
              <a:t>Hint</a:t>
            </a:r>
            <a:r>
              <a:rPr lang="en-US" dirty="0" smtClean="0"/>
              <a:t>: Filter your data and </a:t>
            </a:r>
            <a:r>
              <a:rPr lang="en-US" u="sng" dirty="0" smtClean="0"/>
              <a:t>create a new file</a:t>
            </a:r>
          </a:p>
          <a:p>
            <a:pPr marL="1771650" lvl="3" indent="-400050">
              <a:buFont typeface="+mj-lt"/>
              <a:buAutoNum type="romanLcPeriod"/>
            </a:pPr>
            <a:r>
              <a:rPr lang="en-US" dirty="0" err="1" smtClean="0"/>
              <a:t>siteID</a:t>
            </a:r>
            <a:r>
              <a:rPr lang="en-US" dirty="0" smtClean="0"/>
              <a:t> keep: BART, GRSM, HARV, LENO, MLBS, ORNL, SCBI, TREE, UNDE</a:t>
            </a:r>
          </a:p>
          <a:p>
            <a:pPr marL="1771650" lvl="3" indent="-400050">
              <a:buFont typeface="+mj-lt"/>
              <a:buAutoNum type="romanLcPeriod"/>
            </a:pPr>
            <a:r>
              <a:rPr lang="en-US" dirty="0" err="1" smtClean="0"/>
              <a:t>stemDiam</a:t>
            </a:r>
            <a:r>
              <a:rPr lang="en-US" dirty="0" smtClean="0"/>
              <a:t> remove &lt; 3 values and NA</a:t>
            </a:r>
          </a:p>
          <a:p>
            <a:pPr marL="1771650" lvl="3" indent="-400050">
              <a:buFont typeface="+mj-lt"/>
              <a:buAutoNum type="romanLcPeriod"/>
            </a:pPr>
            <a:r>
              <a:rPr lang="en-US" dirty="0" err="1" smtClean="0"/>
              <a:t>scientificName</a:t>
            </a:r>
            <a:r>
              <a:rPr lang="en-US" dirty="0" smtClean="0"/>
              <a:t> remove: unknown</a:t>
            </a:r>
          </a:p>
          <a:p>
            <a:pPr marL="1771650" lvl="3" indent="-400050">
              <a:buFont typeface="+mj-lt"/>
              <a:buAutoNum type="romanLcPeriod"/>
            </a:pPr>
            <a:r>
              <a:rPr lang="en-US" dirty="0" err="1" smtClean="0"/>
              <a:t>growthForm</a:t>
            </a:r>
            <a:r>
              <a:rPr lang="en-US" dirty="0" smtClean="0"/>
              <a:t> keep: multi bole tree, single bole tree and small tree</a:t>
            </a:r>
          </a:p>
          <a:p>
            <a:pPr marL="1771650" lvl="3" indent="-400050">
              <a:buFont typeface="+mj-lt"/>
              <a:buAutoNum type="romanLcPeriod"/>
            </a:pPr>
            <a:r>
              <a:rPr lang="en-US" dirty="0" err="1" smtClean="0"/>
              <a:t>plantStatus</a:t>
            </a:r>
            <a:r>
              <a:rPr lang="en-US" dirty="0" smtClean="0"/>
              <a:t> keep: Live</a:t>
            </a:r>
            <a:r>
              <a:rPr lang="is-IS" dirty="0" smtClean="0"/>
              <a:t>…., many categories of live (keep them all)</a:t>
            </a:r>
          </a:p>
          <a:p>
            <a:pPr marL="1771650" lvl="3" indent="-400050">
              <a:buFont typeface="+mj-lt"/>
              <a:buAutoNum type="romanLcPeriod"/>
            </a:pPr>
            <a:endParaRPr lang="is-IS" dirty="0"/>
          </a:p>
          <a:p>
            <a:pPr lvl="3"/>
            <a:r>
              <a:rPr lang="is-IS" sz="2800" b="1" dirty="0" smtClean="0"/>
              <a:t>How many indidividuals in your new file?</a:t>
            </a:r>
            <a:endParaRPr lang="en-US" sz="2800" b="1" dirty="0" smtClean="0"/>
          </a:p>
          <a:p>
            <a:pPr lvl="1"/>
            <a:endParaRPr lang="en-US" dirty="0"/>
          </a:p>
        </p:txBody>
      </p:sp>
      <p:sp>
        <p:nvSpPr>
          <p:cNvPr id="5" name="Rectangle 4"/>
          <p:cNvSpPr/>
          <p:nvPr/>
        </p:nvSpPr>
        <p:spPr>
          <a:xfrm>
            <a:off x="123824" y="152400"/>
            <a:ext cx="9020176" cy="400110"/>
          </a:xfrm>
          <a:prstGeom prst="rect">
            <a:avLst/>
          </a:prstGeom>
        </p:spPr>
        <p:txBody>
          <a:bodyPr wrap="square">
            <a:spAutoFit/>
          </a:bodyPr>
          <a:lstStyle/>
          <a:p>
            <a:pPr algn="ctr"/>
            <a:r>
              <a:rPr lang="en-US" sz="2000" b="1" dirty="0" smtClean="0">
                <a:solidFill>
                  <a:srgbClr val="333333"/>
                </a:solidFill>
                <a:latin typeface="Helvetica Neue" charset="0"/>
              </a:rPr>
              <a:t>How does tree standing biomass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 with climate? </a:t>
            </a:r>
            <a:endParaRPr lang="en-US" sz="2000" b="1" dirty="0">
              <a:solidFill>
                <a:srgbClr val="333333"/>
              </a:solidFill>
              <a:effectLst/>
              <a:latin typeface="Helvetica Neue" charset="0"/>
            </a:endParaRPr>
          </a:p>
        </p:txBody>
      </p:sp>
    </p:spTree>
    <p:extLst>
      <p:ext uri="{BB962C8B-B14F-4D97-AF65-F5344CB8AC3E}">
        <p14:creationId xmlns:p14="http://schemas.microsoft.com/office/powerpoint/2010/main" val="37043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data management?</a:t>
            </a:r>
            <a:endParaRPr lang="en-US" dirty="0"/>
          </a:p>
        </p:txBody>
      </p:sp>
      <p:sp>
        <p:nvSpPr>
          <p:cNvPr id="3" name="Content Placeholder 2"/>
          <p:cNvSpPr>
            <a:spLocks noGrp="1"/>
          </p:cNvSpPr>
          <p:nvPr>
            <p:ph idx="1"/>
          </p:nvPr>
        </p:nvSpPr>
        <p:spPr>
          <a:xfrm>
            <a:off x="457200" y="1295400"/>
            <a:ext cx="8229600" cy="1295400"/>
          </a:xfrm>
        </p:spPr>
        <p:txBody>
          <a:bodyPr/>
          <a:lstStyle/>
          <a:p>
            <a:r>
              <a:rPr lang="en-US" dirty="0" smtClean="0"/>
              <a:t>Organized, efficient data collection</a:t>
            </a:r>
          </a:p>
        </p:txBody>
      </p:sp>
      <p:pic>
        <p:nvPicPr>
          <p:cNvPr id="7" name="Picture 6"/>
          <p:cNvPicPr>
            <a:picLocks noChangeAspect="1"/>
          </p:cNvPicPr>
          <p:nvPr/>
        </p:nvPicPr>
        <p:blipFill>
          <a:blip r:embed="rId3"/>
          <a:stretch>
            <a:fillRect/>
          </a:stretch>
        </p:blipFill>
        <p:spPr>
          <a:xfrm>
            <a:off x="464820" y="2362200"/>
            <a:ext cx="3309118" cy="2303461"/>
          </a:xfrm>
          <a:prstGeom prst="rect">
            <a:avLst/>
          </a:prstGeom>
          <a:ln w="38100">
            <a:solidFill>
              <a:schemeClr val="tx1"/>
            </a:solidFill>
          </a:ln>
        </p:spPr>
      </p:pic>
      <p:pic>
        <p:nvPicPr>
          <p:cNvPr id="6" name="Picture 2" descr="http://www.nrri.umn.edu/sop/images/small/Clipboard_Datasheet.jpg"/>
          <p:cNvPicPr>
            <a:picLocks noChangeAspect="1" noChangeArrowheads="1"/>
          </p:cNvPicPr>
          <p:nvPr/>
        </p:nvPicPr>
        <p:blipFill>
          <a:blip r:embed="rId4" cstate="print"/>
          <a:srcRect/>
          <a:stretch>
            <a:fillRect/>
          </a:stretch>
        </p:blipFill>
        <p:spPr bwMode="auto">
          <a:xfrm>
            <a:off x="2971800" y="3314700"/>
            <a:ext cx="2362200" cy="2362200"/>
          </a:xfrm>
          <a:prstGeom prst="rect">
            <a:avLst/>
          </a:prstGeom>
          <a:noFill/>
          <a:ln w="38100">
            <a:solidFill>
              <a:schemeClr val="tx1"/>
            </a:solidFill>
          </a:ln>
        </p:spPr>
      </p:pic>
      <p:pic>
        <p:nvPicPr>
          <p:cNvPr id="8" name="Picture 7"/>
          <p:cNvPicPr>
            <a:picLocks noChangeAspect="1"/>
          </p:cNvPicPr>
          <p:nvPr/>
        </p:nvPicPr>
        <p:blipFill>
          <a:blip r:embed="rId5"/>
          <a:stretch>
            <a:fillRect/>
          </a:stretch>
        </p:blipFill>
        <p:spPr>
          <a:xfrm>
            <a:off x="5562600" y="2349180"/>
            <a:ext cx="3292218" cy="2230880"/>
          </a:xfrm>
          <a:prstGeom prst="rect">
            <a:avLst/>
          </a:prstGeom>
          <a:ln w="38100">
            <a:solidFill>
              <a:schemeClr val="tx1"/>
            </a:solidFill>
          </a:ln>
        </p:spPr>
      </p:pic>
      <p:sp>
        <p:nvSpPr>
          <p:cNvPr id="9" name="TextBox 8"/>
          <p:cNvSpPr txBox="1"/>
          <p:nvPr/>
        </p:nvSpPr>
        <p:spPr>
          <a:xfrm>
            <a:off x="434340" y="4936638"/>
            <a:ext cx="2286000" cy="461665"/>
          </a:xfrm>
          <a:prstGeom prst="rect">
            <a:avLst/>
          </a:prstGeom>
          <a:noFill/>
        </p:spPr>
        <p:txBody>
          <a:bodyPr wrap="square" rtlCol="0">
            <a:spAutoFit/>
          </a:bodyPr>
          <a:lstStyle/>
          <a:p>
            <a:r>
              <a:rPr lang="en-US" sz="2400" dirty="0" smtClean="0"/>
              <a:t>From the field…</a:t>
            </a:r>
            <a:endParaRPr lang="en-US" sz="2400" dirty="0"/>
          </a:p>
        </p:txBody>
      </p:sp>
      <p:sp>
        <p:nvSpPr>
          <p:cNvPr id="10" name="TextBox 9"/>
          <p:cNvSpPr txBox="1"/>
          <p:nvPr/>
        </p:nvSpPr>
        <p:spPr>
          <a:xfrm>
            <a:off x="5867400" y="4867374"/>
            <a:ext cx="2682618" cy="461665"/>
          </a:xfrm>
          <a:prstGeom prst="rect">
            <a:avLst/>
          </a:prstGeom>
          <a:noFill/>
        </p:spPr>
        <p:txBody>
          <a:bodyPr wrap="square" rtlCol="0">
            <a:spAutoFit/>
          </a:bodyPr>
          <a:lstStyle/>
          <a:p>
            <a:r>
              <a:rPr lang="en-US" sz="2400" dirty="0" smtClean="0"/>
              <a:t>…to the computer…</a:t>
            </a:r>
            <a:endParaRPr lang="en-US" sz="2400" dirty="0"/>
          </a:p>
        </p:txBody>
      </p:sp>
      <p:sp>
        <p:nvSpPr>
          <p:cNvPr id="11" name="TextBox 10"/>
          <p:cNvSpPr txBox="1"/>
          <p:nvPr/>
        </p:nvSpPr>
        <p:spPr>
          <a:xfrm>
            <a:off x="6065709" y="5943600"/>
            <a:ext cx="2286000" cy="461665"/>
          </a:xfrm>
          <a:prstGeom prst="rect">
            <a:avLst/>
          </a:prstGeom>
          <a:noFill/>
        </p:spPr>
        <p:txBody>
          <a:bodyPr wrap="square" rtlCol="0">
            <a:spAutoFit/>
          </a:bodyPr>
          <a:lstStyle/>
          <a:p>
            <a:r>
              <a:rPr lang="en-US" sz="2400" dirty="0" smtClean="0"/>
              <a:t>…and beyond!</a:t>
            </a:r>
            <a:endParaRPr lang="en-US" sz="2400" dirty="0"/>
          </a:p>
        </p:txBody>
      </p:sp>
    </p:spTree>
    <p:extLst>
      <p:ext uri="{BB962C8B-B14F-4D97-AF65-F5344CB8AC3E}">
        <p14:creationId xmlns:p14="http://schemas.microsoft.com/office/powerpoint/2010/main" val="19105160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4" y="838200"/>
            <a:ext cx="8639176" cy="3139321"/>
          </a:xfrm>
          <a:prstGeom prst="rect">
            <a:avLst/>
          </a:prstGeom>
          <a:noFill/>
        </p:spPr>
        <p:txBody>
          <a:bodyPr wrap="square" rtlCol="0">
            <a:spAutoFit/>
          </a:bodyPr>
          <a:lstStyle/>
          <a:p>
            <a:pPr marL="69850" lvl="1"/>
            <a:r>
              <a:rPr lang="en-US" b="1" dirty="0" smtClean="0"/>
              <a:t>Part 2: Data management! Use your gained knowledge to obtain the appropriate data and to answer the questions</a:t>
            </a:r>
          </a:p>
          <a:p>
            <a:pPr marL="352425" lvl="1" indent="-112713">
              <a:buAutoNum type="arabicParenR"/>
            </a:pPr>
            <a:endParaRPr lang="en-US" dirty="0" smtClean="0"/>
          </a:p>
          <a:p>
            <a:pPr marL="352425" lvl="1" indent="-112713"/>
            <a:r>
              <a:rPr lang="en-US" dirty="0" smtClean="0"/>
              <a:t>3) Calculate aboveground biomass</a:t>
            </a:r>
          </a:p>
          <a:p>
            <a:pPr marL="690563" lvl="2" indent="-227013">
              <a:buFont typeface="+mj-lt"/>
              <a:buAutoNum type="romanLcPeriod"/>
            </a:pPr>
            <a:r>
              <a:rPr lang="en-US" dirty="0" smtClean="0"/>
              <a:t>Take the species-specific constants provided (column S and T; </a:t>
            </a:r>
            <a:r>
              <a:rPr lang="en-US" dirty="0" err="1" smtClean="0"/>
              <a:t>Chojnacky</a:t>
            </a:r>
            <a:r>
              <a:rPr lang="en-US" dirty="0" smtClean="0"/>
              <a:t> et al 2015) to calculate aboveground standing biomass in a new column. </a:t>
            </a:r>
          </a:p>
          <a:p>
            <a:pPr marL="690563" lvl="2" indent="-227013">
              <a:buFont typeface="+mj-lt"/>
              <a:buAutoNum type="romanLcPeriod"/>
            </a:pPr>
            <a:r>
              <a:rPr lang="en-US" dirty="0" err="1" smtClean="0"/>
              <a:t>Allometric</a:t>
            </a:r>
            <a:r>
              <a:rPr lang="en-US" dirty="0" smtClean="0"/>
              <a:t> equation from (</a:t>
            </a:r>
            <a:r>
              <a:rPr lang="en-US" dirty="0" err="1" smtClean="0"/>
              <a:t>Chojnacky</a:t>
            </a:r>
            <a:r>
              <a:rPr lang="en-US" dirty="0" smtClean="0"/>
              <a:t> et al 2014*)</a:t>
            </a:r>
          </a:p>
          <a:p>
            <a:pPr marL="1206500" lvl="3" indent="-285750">
              <a:buFont typeface="Arial" charset="0"/>
              <a:buChar char="•"/>
            </a:pPr>
            <a:r>
              <a:rPr lang="en-US" b="1" dirty="0" smtClean="0"/>
              <a:t>Ln (Biomass) = b0 + (b1*ln(</a:t>
            </a:r>
            <a:r>
              <a:rPr lang="en-US" b="1" dirty="0" err="1" smtClean="0"/>
              <a:t>dbh</a:t>
            </a:r>
            <a:r>
              <a:rPr lang="en-US" b="1" dirty="0" smtClean="0"/>
              <a:t>)).</a:t>
            </a:r>
            <a:endParaRPr lang="en-US" b="1" dirty="0"/>
          </a:p>
          <a:p>
            <a:pPr marL="1206500" lvl="3" indent="-285750">
              <a:buFont typeface="Arial" charset="0"/>
              <a:buChar char="•"/>
            </a:pPr>
            <a:endParaRPr lang="en-US" b="1" dirty="0" smtClean="0">
              <a:solidFill>
                <a:srgbClr val="FF0000"/>
              </a:solidFill>
            </a:endParaRPr>
          </a:p>
          <a:p>
            <a:pPr marL="690563" lvl="2" indent="-227013">
              <a:buFont typeface="+mj-lt"/>
              <a:buAutoNum type="romanLcPeriod"/>
            </a:pPr>
            <a:r>
              <a:rPr lang="en-US" dirty="0" smtClean="0"/>
              <a:t>Label the column Biomass</a:t>
            </a:r>
          </a:p>
          <a:p>
            <a:pPr marL="1206500" lvl="3" indent="-285750">
              <a:buFont typeface="Arial" charset="0"/>
              <a:buChar char="•"/>
            </a:pPr>
            <a:endParaRPr lang="en-US" dirty="0" smtClean="0"/>
          </a:p>
        </p:txBody>
      </p:sp>
      <p:sp>
        <p:nvSpPr>
          <p:cNvPr id="5" name="Rectangle 4"/>
          <p:cNvSpPr/>
          <p:nvPr/>
        </p:nvSpPr>
        <p:spPr>
          <a:xfrm>
            <a:off x="123824" y="152400"/>
            <a:ext cx="9020176" cy="400110"/>
          </a:xfrm>
          <a:prstGeom prst="rect">
            <a:avLst/>
          </a:prstGeom>
        </p:spPr>
        <p:txBody>
          <a:bodyPr wrap="square">
            <a:spAutoFit/>
          </a:bodyPr>
          <a:lstStyle/>
          <a:p>
            <a:pPr algn="ctr"/>
            <a:r>
              <a:rPr lang="en-US" sz="2000" b="1" dirty="0" smtClean="0">
                <a:solidFill>
                  <a:srgbClr val="333333"/>
                </a:solidFill>
                <a:latin typeface="Helvetica Neue" charset="0"/>
              </a:rPr>
              <a:t>How does tree standing biomass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 with climate? </a:t>
            </a:r>
            <a:endParaRPr lang="en-US" sz="2000" b="1" dirty="0">
              <a:solidFill>
                <a:srgbClr val="333333"/>
              </a:solidFill>
              <a:effectLst/>
              <a:latin typeface="Helvetica Neue" charset="0"/>
            </a:endParaRPr>
          </a:p>
        </p:txBody>
      </p:sp>
      <p:sp>
        <p:nvSpPr>
          <p:cNvPr id="6" name="TextBox 5"/>
          <p:cNvSpPr txBox="1"/>
          <p:nvPr/>
        </p:nvSpPr>
        <p:spPr>
          <a:xfrm>
            <a:off x="228600" y="6019800"/>
            <a:ext cx="8534400" cy="523220"/>
          </a:xfrm>
          <a:prstGeom prst="rect">
            <a:avLst/>
          </a:prstGeom>
          <a:noFill/>
        </p:spPr>
        <p:txBody>
          <a:bodyPr wrap="square" rtlCol="0">
            <a:spAutoFit/>
          </a:bodyPr>
          <a:lstStyle/>
          <a:p>
            <a:r>
              <a:rPr lang="en-US" sz="1400" dirty="0" err="1" smtClean="0"/>
              <a:t>Chojnacky</a:t>
            </a:r>
            <a:r>
              <a:rPr lang="en-US" sz="1400" dirty="0" smtClean="0"/>
              <a:t>, D.C, Heath, L.S., </a:t>
            </a:r>
            <a:r>
              <a:rPr lang="en-US" sz="1400" dirty="0" err="1" smtClean="0"/>
              <a:t>Jenking</a:t>
            </a:r>
            <a:r>
              <a:rPr lang="en-US" sz="1400" dirty="0" smtClean="0"/>
              <a:t>, J.C. 2014. Updated generalized biomass equations for North American tree species. Forestry 87: 129-151. </a:t>
            </a:r>
            <a:endParaRPr lang="en-US" sz="1400" dirty="0"/>
          </a:p>
        </p:txBody>
      </p:sp>
    </p:spTree>
    <p:extLst>
      <p:ext uri="{BB962C8B-B14F-4D97-AF65-F5344CB8AC3E}">
        <p14:creationId xmlns:p14="http://schemas.microsoft.com/office/powerpoint/2010/main" val="19313157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4" y="838200"/>
            <a:ext cx="8715376" cy="3693319"/>
          </a:xfrm>
          <a:prstGeom prst="rect">
            <a:avLst/>
          </a:prstGeom>
          <a:noFill/>
        </p:spPr>
        <p:txBody>
          <a:bodyPr wrap="square" rtlCol="0">
            <a:spAutoFit/>
          </a:bodyPr>
          <a:lstStyle/>
          <a:p>
            <a:pPr marL="69850" lvl="1"/>
            <a:r>
              <a:rPr lang="en-US" b="1" dirty="0" smtClean="0"/>
              <a:t>Part </a:t>
            </a:r>
            <a:r>
              <a:rPr lang="en-US" b="1" dirty="0" smtClean="0"/>
              <a:t>2: </a:t>
            </a:r>
            <a:r>
              <a:rPr lang="en-US" b="1" dirty="0" smtClean="0"/>
              <a:t>Data management! Use your gained knowledge to obtain the appropriate data and to answer the questions</a:t>
            </a:r>
          </a:p>
          <a:p>
            <a:pPr marL="352425" lvl="1" indent="-112713">
              <a:buAutoNum type="arabicParenR"/>
            </a:pPr>
            <a:endParaRPr lang="en-US" dirty="0" smtClean="0"/>
          </a:p>
          <a:p>
            <a:pPr marL="352425" lvl="1" indent="-112713"/>
            <a:r>
              <a:rPr lang="en-US" dirty="0" smtClean="0"/>
              <a:t>4) Learn </a:t>
            </a:r>
            <a:r>
              <a:rPr lang="en-US" dirty="0"/>
              <a:t>Pivot Tables: </a:t>
            </a:r>
            <a:endParaRPr lang="en-US" dirty="0" smtClean="0"/>
          </a:p>
          <a:p>
            <a:pPr marL="865187" lvl="2" indent="-400050">
              <a:buFont typeface="+mj-lt"/>
              <a:buAutoNum type="romanLcPeriod"/>
            </a:pPr>
            <a:r>
              <a:rPr lang="en-US" dirty="0" smtClean="0"/>
              <a:t>Click the appropriate field name and put into the values area. </a:t>
            </a:r>
          </a:p>
          <a:p>
            <a:pPr marL="865187" lvl="2" indent="-400050">
              <a:buFont typeface="+mj-lt"/>
              <a:buAutoNum type="romanLcPeriod"/>
            </a:pPr>
            <a:r>
              <a:rPr lang="en-US" dirty="0" smtClean="0"/>
              <a:t>Change the value for your question.</a:t>
            </a:r>
          </a:p>
          <a:p>
            <a:pPr marL="1322387" lvl="3" indent="-400050">
              <a:buFont typeface="Arial" charset="0"/>
              <a:buChar char="•"/>
            </a:pPr>
            <a:r>
              <a:rPr lang="en-US" dirty="0"/>
              <a:t>What information from ID </a:t>
            </a:r>
            <a:r>
              <a:rPr lang="en-US" dirty="0" smtClean="0"/>
              <a:t>when it is </a:t>
            </a:r>
            <a:r>
              <a:rPr lang="en-US" dirty="0"/>
              <a:t>counted </a:t>
            </a:r>
            <a:r>
              <a:rPr lang="en-US" dirty="0" smtClean="0"/>
              <a:t>would provide</a:t>
            </a:r>
            <a:r>
              <a:rPr lang="en-US" dirty="0"/>
              <a:t>?</a:t>
            </a:r>
          </a:p>
          <a:p>
            <a:pPr marL="1322387" lvl="3" indent="-400050">
              <a:buFont typeface="Arial" charset="0"/>
              <a:buChar char="•"/>
            </a:pPr>
            <a:r>
              <a:rPr lang="en-US" dirty="0"/>
              <a:t>What value of biomass would be most appropriate to answer your question</a:t>
            </a:r>
            <a:r>
              <a:rPr lang="en-US" dirty="0" smtClean="0"/>
              <a:t>?</a:t>
            </a:r>
          </a:p>
          <a:p>
            <a:pPr marL="865187" lvl="2" indent="-400050">
              <a:buFont typeface="+mj-lt"/>
              <a:buAutoNum type="romanLcPeriod"/>
            </a:pPr>
            <a:r>
              <a:rPr lang="en-US" dirty="0" smtClean="0"/>
              <a:t>Don’t forget one of your questions is about biomass per hectare!</a:t>
            </a:r>
          </a:p>
          <a:p>
            <a:pPr marL="1322387" lvl="3" indent="-400050">
              <a:buFont typeface="Arial" charset="0"/>
              <a:buChar char="•"/>
            </a:pPr>
            <a:r>
              <a:rPr lang="en-US" dirty="0" smtClean="0"/>
              <a:t>Need to open up the data file </a:t>
            </a:r>
            <a:r>
              <a:rPr lang="en-US" b="1" dirty="0" err="1" smtClean="0"/>
              <a:t>NEON_plot_area</a:t>
            </a:r>
            <a:r>
              <a:rPr lang="en-US" dirty="0" smtClean="0"/>
              <a:t> and obtain the area sampled per site in order to convert biomass at each site to biomass per hectare at each site. </a:t>
            </a:r>
          </a:p>
          <a:p>
            <a:pPr marL="1208087" lvl="3" indent="-285750">
              <a:buFont typeface="Arial" charset="0"/>
              <a:buChar char="•"/>
            </a:pPr>
            <a:endParaRPr lang="en-US" dirty="0" smtClean="0"/>
          </a:p>
        </p:txBody>
      </p:sp>
      <p:sp>
        <p:nvSpPr>
          <p:cNvPr id="5" name="Rectangle 4"/>
          <p:cNvSpPr/>
          <p:nvPr/>
        </p:nvSpPr>
        <p:spPr>
          <a:xfrm>
            <a:off x="123824" y="152400"/>
            <a:ext cx="9020176" cy="400110"/>
          </a:xfrm>
          <a:prstGeom prst="rect">
            <a:avLst/>
          </a:prstGeom>
        </p:spPr>
        <p:txBody>
          <a:bodyPr wrap="square">
            <a:spAutoFit/>
          </a:bodyPr>
          <a:lstStyle/>
          <a:p>
            <a:pPr algn="ctr"/>
            <a:r>
              <a:rPr lang="en-US" sz="2000" b="1" dirty="0" smtClean="0">
                <a:solidFill>
                  <a:srgbClr val="333333"/>
                </a:solidFill>
                <a:latin typeface="Helvetica Neue" charset="0"/>
              </a:rPr>
              <a:t>How does tree standing biomass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 with climate? </a:t>
            </a:r>
            <a:endParaRPr lang="en-US" sz="2000" b="1" dirty="0">
              <a:solidFill>
                <a:srgbClr val="333333"/>
              </a:solidFill>
              <a:effectLst/>
              <a:latin typeface="Helvetica Neue" charset="0"/>
            </a:endParaRPr>
          </a:p>
        </p:txBody>
      </p:sp>
    </p:spTree>
    <p:extLst>
      <p:ext uri="{BB962C8B-B14F-4D97-AF65-F5344CB8AC3E}">
        <p14:creationId xmlns:p14="http://schemas.microsoft.com/office/powerpoint/2010/main" val="678112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4" y="838200"/>
            <a:ext cx="8715376" cy="2862322"/>
          </a:xfrm>
          <a:prstGeom prst="rect">
            <a:avLst/>
          </a:prstGeom>
          <a:noFill/>
        </p:spPr>
        <p:txBody>
          <a:bodyPr wrap="square" rtlCol="0">
            <a:spAutoFit/>
          </a:bodyPr>
          <a:lstStyle/>
          <a:p>
            <a:pPr marL="69850" lvl="1"/>
            <a:r>
              <a:rPr lang="en-US" b="1" dirty="0" smtClean="0"/>
              <a:t>Part 3: Create a graph to answer question 4</a:t>
            </a:r>
          </a:p>
          <a:p>
            <a:pPr marL="352425" lvl="1" indent="-112713">
              <a:buAutoNum type="arabicParenR"/>
            </a:pPr>
            <a:endParaRPr lang="en-US" dirty="0" smtClean="0"/>
          </a:p>
          <a:p>
            <a:pPr marL="582612" lvl="1" indent="-342900">
              <a:buAutoNum type="arabicParenR"/>
            </a:pPr>
            <a:r>
              <a:rPr lang="en-US" dirty="0" smtClean="0"/>
              <a:t>Link data between biomass per hectare per site with a climate metric (e.g., latitude, mean annual temperature, or mean annual precipitation) at each site. Different climate metrics can be found in </a:t>
            </a:r>
            <a:r>
              <a:rPr lang="en-US" b="1" dirty="0" err="1" smtClean="0"/>
              <a:t>NEON_site_climate</a:t>
            </a:r>
            <a:r>
              <a:rPr lang="en-US" b="1" dirty="0" smtClean="0"/>
              <a:t> </a:t>
            </a:r>
            <a:r>
              <a:rPr lang="en-US" dirty="0" smtClean="0"/>
              <a:t>file. </a:t>
            </a:r>
          </a:p>
          <a:p>
            <a:pPr marL="582612" lvl="1" indent="-342900">
              <a:buAutoNum type="arabicParenR"/>
            </a:pPr>
            <a:r>
              <a:rPr lang="en-US" dirty="0" smtClean="0"/>
              <a:t>Choose the most appropriate type of graph for the data you have</a:t>
            </a:r>
          </a:p>
          <a:p>
            <a:pPr marL="582612" lvl="1" indent="-342900">
              <a:buAutoNum type="arabicParenR"/>
            </a:pPr>
            <a:r>
              <a:rPr lang="en-US" dirty="0" smtClean="0"/>
              <a:t> Determine which variable should be on the x and y axis</a:t>
            </a:r>
          </a:p>
          <a:p>
            <a:pPr marL="582612" lvl="1" indent="-342900">
              <a:buAutoNum type="arabicParenR"/>
            </a:pPr>
            <a:r>
              <a:rPr lang="en-US" dirty="0" smtClean="0"/>
              <a:t>Remember to label axes and provide units if applicable</a:t>
            </a:r>
          </a:p>
          <a:p>
            <a:pPr marL="582612" lvl="1" indent="-342900">
              <a:buAutoNum type="arabicParenR"/>
            </a:pPr>
            <a:r>
              <a:rPr lang="en-US" dirty="0" smtClean="0"/>
              <a:t>Title should always go on the bottom of the figure NOT on the top</a:t>
            </a:r>
          </a:p>
          <a:p>
            <a:pPr marL="1208087" lvl="3" indent="-285750">
              <a:buFont typeface="Arial" charset="0"/>
              <a:buChar char="•"/>
            </a:pPr>
            <a:endParaRPr lang="en-US" dirty="0" smtClean="0"/>
          </a:p>
        </p:txBody>
      </p:sp>
      <p:sp>
        <p:nvSpPr>
          <p:cNvPr id="5" name="Rectangle 4"/>
          <p:cNvSpPr/>
          <p:nvPr/>
        </p:nvSpPr>
        <p:spPr>
          <a:xfrm>
            <a:off x="123824" y="152400"/>
            <a:ext cx="9020176" cy="400110"/>
          </a:xfrm>
          <a:prstGeom prst="rect">
            <a:avLst/>
          </a:prstGeom>
        </p:spPr>
        <p:txBody>
          <a:bodyPr wrap="square">
            <a:spAutoFit/>
          </a:bodyPr>
          <a:lstStyle/>
          <a:p>
            <a:pPr algn="ctr"/>
            <a:r>
              <a:rPr lang="en-US" sz="2000" b="1" dirty="0" smtClean="0">
                <a:solidFill>
                  <a:srgbClr val="333333"/>
                </a:solidFill>
                <a:latin typeface="Helvetica Neue" charset="0"/>
              </a:rPr>
              <a:t>How does tree standing biomass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 with climate? </a:t>
            </a:r>
            <a:endParaRPr lang="en-US" sz="2000" b="1" dirty="0">
              <a:solidFill>
                <a:srgbClr val="333333"/>
              </a:solidFill>
              <a:effectLst/>
              <a:latin typeface="Helvetica Neue"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737" y="3581400"/>
            <a:ext cx="4114800" cy="27572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12" y="3660597"/>
            <a:ext cx="4114800" cy="2598821"/>
          </a:xfrm>
          <a:prstGeom prst="rect">
            <a:avLst/>
          </a:prstGeom>
        </p:spPr>
      </p:pic>
    </p:spTree>
    <p:extLst>
      <p:ext uri="{BB962C8B-B14F-4D97-AF65-F5344CB8AC3E}">
        <p14:creationId xmlns:p14="http://schemas.microsoft.com/office/powerpoint/2010/main" val="1183387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78450" cy="1143000"/>
          </a:xfrm>
        </p:spPr>
        <p:txBody>
          <a:bodyPr>
            <a:normAutofit/>
          </a:bodyPr>
          <a:lstStyle/>
          <a:p>
            <a:r>
              <a:rPr lang="en-US" sz="3600" dirty="0" smtClean="0"/>
              <a:t>Good Data is the Foundation of Research</a:t>
            </a:r>
            <a:endParaRPr lang="en-US" sz="3600" dirty="0"/>
          </a:p>
        </p:txBody>
      </p:sp>
      <p:grpSp>
        <p:nvGrpSpPr>
          <p:cNvPr id="36" name="Group 35"/>
          <p:cNvGrpSpPr/>
          <p:nvPr/>
        </p:nvGrpSpPr>
        <p:grpSpPr>
          <a:xfrm>
            <a:off x="685800" y="1600200"/>
            <a:ext cx="7804512" cy="4060607"/>
            <a:chOff x="882287" y="1891923"/>
            <a:chExt cx="7804512" cy="4060607"/>
          </a:xfrm>
        </p:grpSpPr>
        <p:grpSp>
          <p:nvGrpSpPr>
            <p:cNvPr id="21" name="Group 20"/>
            <p:cNvGrpSpPr/>
            <p:nvPr/>
          </p:nvGrpSpPr>
          <p:grpSpPr>
            <a:xfrm>
              <a:off x="882287" y="4191000"/>
              <a:ext cx="7677126" cy="923330"/>
              <a:chOff x="1181856" y="4114800"/>
              <a:chExt cx="7677126" cy="923330"/>
            </a:xfrm>
          </p:grpSpPr>
          <p:grpSp>
            <p:nvGrpSpPr>
              <p:cNvPr id="19" name="Group 18"/>
              <p:cNvGrpSpPr/>
              <p:nvPr/>
            </p:nvGrpSpPr>
            <p:grpSpPr>
              <a:xfrm>
                <a:off x="1181856" y="4114800"/>
                <a:ext cx="7077988" cy="923330"/>
                <a:chOff x="1143000" y="2590800"/>
                <a:chExt cx="7077988" cy="923330"/>
              </a:xfrm>
            </p:grpSpPr>
            <p:sp>
              <p:nvSpPr>
                <p:cNvPr id="4" name="TextBox 3"/>
                <p:cNvSpPr txBox="1"/>
                <p:nvPr/>
              </p:nvSpPr>
              <p:spPr>
                <a:xfrm>
                  <a:off x="1143000" y="2590800"/>
                  <a:ext cx="1327864" cy="923330"/>
                </a:xfrm>
                <a:prstGeom prst="rect">
                  <a:avLst/>
                </a:prstGeom>
                <a:noFill/>
                <a:ln>
                  <a:solidFill>
                    <a:schemeClr val="tx1"/>
                  </a:solidFill>
                </a:ln>
              </p:spPr>
              <p:txBody>
                <a:bodyPr wrap="none" rtlCol="0">
                  <a:spAutoFit/>
                </a:bodyPr>
                <a:lstStyle/>
                <a:p>
                  <a:pPr algn="ctr"/>
                  <a:r>
                    <a:rPr lang="en-US" dirty="0" smtClean="0"/>
                    <a:t>Question</a:t>
                  </a:r>
                  <a:br>
                    <a:rPr lang="en-US" dirty="0" smtClean="0"/>
                  </a:br>
                  <a:r>
                    <a:rPr lang="en-US" dirty="0" smtClean="0"/>
                    <a:t>or</a:t>
                  </a:r>
                  <a:br>
                    <a:rPr lang="en-US" dirty="0" smtClean="0"/>
                  </a:br>
                  <a:r>
                    <a:rPr lang="en-US" dirty="0" smtClean="0"/>
                    <a:t>Observation</a:t>
                  </a:r>
                  <a:endParaRPr lang="en-US" dirty="0"/>
                </a:p>
              </p:txBody>
            </p:sp>
            <p:sp>
              <p:nvSpPr>
                <p:cNvPr id="5" name="TextBox 4"/>
                <p:cNvSpPr txBox="1"/>
                <p:nvPr/>
              </p:nvSpPr>
              <p:spPr>
                <a:xfrm>
                  <a:off x="3155247" y="2590800"/>
                  <a:ext cx="1223412" cy="369332"/>
                </a:xfrm>
                <a:prstGeom prst="rect">
                  <a:avLst/>
                </a:prstGeom>
                <a:noFill/>
                <a:ln>
                  <a:solidFill>
                    <a:schemeClr val="tx1"/>
                  </a:solidFill>
                </a:ln>
              </p:spPr>
              <p:txBody>
                <a:bodyPr wrap="none" rtlCol="0">
                  <a:spAutoFit/>
                </a:bodyPr>
                <a:lstStyle/>
                <a:p>
                  <a:pPr algn="ctr"/>
                  <a:r>
                    <a:rPr lang="en-US" dirty="0" smtClean="0"/>
                    <a:t>Hypothesis</a:t>
                  </a:r>
                  <a:endParaRPr lang="en-US" dirty="0"/>
                </a:p>
              </p:txBody>
            </p:sp>
            <p:sp>
              <p:nvSpPr>
                <p:cNvPr id="6" name="TextBox 5"/>
                <p:cNvSpPr txBox="1"/>
                <p:nvPr/>
              </p:nvSpPr>
              <p:spPr>
                <a:xfrm>
                  <a:off x="5063042" y="2590800"/>
                  <a:ext cx="1262974" cy="369332"/>
                </a:xfrm>
                <a:prstGeom prst="rect">
                  <a:avLst/>
                </a:prstGeom>
                <a:noFill/>
                <a:ln>
                  <a:solidFill>
                    <a:schemeClr val="tx1"/>
                  </a:solidFill>
                </a:ln>
              </p:spPr>
              <p:txBody>
                <a:bodyPr wrap="none" rtlCol="0">
                  <a:spAutoFit/>
                </a:bodyPr>
                <a:lstStyle/>
                <a:p>
                  <a:pPr algn="ctr"/>
                  <a:r>
                    <a:rPr lang="en-US" dirty="0" smtClean="0"/>
                    <a:t>Experiment</a:t>
                  </a:r>
                  <a:endParaRPr lang="en-US" dirty="0"/>
                </a:p>
              </p:txBody>
            </p:sp>
            <p:sp>
              <p:nvSpPr>
                <p:cNvPr id="7" name="TextBox 6"/>
                <p:cNvSpPr txBox="1"/>
                <p:nvPr/>
              </p:nvSpPr>
              <p:spPr>
                <a:xfrm>
                  <a:off x="7010400" y="2590800"/>
                  <a:ext cx="1210588" cy="369332"/>
                </a:xfrm>
                <a:prstGeom prst="rect">
                  <a:avLst/>
                </a:prstGeom>
                <a:noFill/>
                <a:ln>
                  <a:solidFill>
                    <a:schemeClr val="tx1"/>
                  </a:solidFill>
                </a:ln>
              </p:spPr>
              <p:txBody>
                <a:bodyPr wrap="none" rtlCol="0">
                  <a:spAutoFit/>
                </a:bodyPr>
                <a:lstStyle/>
                <a:p>
                  <a:pPr algn="ctr"/>
                  <a:r>
                    <a:rPr lang="en-US" dirty="0" smtClean="0"/>
                    <a:t>Conclusion</a:t>
                  </a:r>
                  <a:endParaRPr lang="en-US" dirty="0"/>
                </a:p>
              </p:txBody>
            </p:sp>
            <p:sp>
              <p:nvSpPr>
                <p:cNvPr id="3" name="Right Arrow 2"/>
                <p:cNvSpPr/>
                <p:nvPr/>
              </p:nvSpPr>
              <p:spPr>
                <a:xfrm>
                  <a:off x="2568932" y="2590800"/>
                  <a:ext cx="488247" cy="3693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476727" y="2590800"/>
                  <a:ext cx="488247" cy="3693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424084" y="2613422"/>
                  <a:ext cx="488247" cy="3693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p:cNvCxnSpPr>
                  <a:stCxn id="7" idx="2"/>
                  <a:endCxn id="3" idx="2"/>
                </p:cNvCxnSpPr>
                <p:nvPr/>
              </p:nvCxnSpPr>
              <p:spPr>
                <a:xfrm rot="5400000">
                  <a:off x="5244104" y="588542"/>
                  <a:ext cx="12700" cy="4743181"/>
                </a:xfrm>
                <a:prstGeom prst="curvedConnector3">
                  <a:avLst>
                    <a:gd name="adj1" fmla="val 1116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ight Arrow 19"/>
              <p:cNvSpPr/>
              <p:nvPr/>
            </p:nvSpPr>
            <p:spPr>
              <a:xfrm>
                <a:off x="8370735" y="4141233"/>
                <a:ext cx="488247" cy="3693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4145115" y="1891923"/>
              <a:ext cx="1151469" cy="707886"/>
            </a:xfrm>
            <a:prstGeom prst="rect">
              <a:avLst/>
            </a:prstGeom>
            <a:noFill/>
          </p:spPr>
          <p:txBody>
            <a:bodyPr wrap="none" rtlCol="0">
              <a:spAutoFit/>
            </a:bodyPr>
            <a:lstStyle/>
            <a:p>
              <a:pPr algn="ctr"/>
              <a:r>
                <a:rPr lang="en-US" sz="4000" dirty="0" smtClean="0"/>
                <a:t>Data</a:t>
              </a:r>
              <a:endParaRPr lang="en-US" sz="4000" dirty="0"/>
            </a:p>
          </p:txBody>
        </p:sp>
        <p:cxnSp>
          <p:nvCxnSpPr>
            <p:cNvPr id="24" name="Straight Arrow Connector 23"/>
            <p:cNvCxnSpPr/>
            <p:nvPr/>
          </p:nvCxnSpPr>
          <p:spPr>
            <a:xfrm flipH="1">
              <a:off x="1676400" y="2608848"/>
              <a:ext cx="2441547" cy="14297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810000" y="2608848"/>
              <a:ext cx="650137" cy="1353552"/>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989741" y="2592577"/>
              <a:ext cx="649059" cy="1446023"/>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14270" y="2592577"/>
              <a:ext cx="2040711" cy="1369823"/>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23383" y="2769612"/>
              <a:ext cx="989534" cy="369332"/>
            </a:xfrm>
            <a:prstGeom prst="rect">
              <a:avLst/>
            </a:prstGeom>
            <a:solidFill>
              <a:schemeClr val="tx2">
                <a:lumMod val="60000"/>
                <a:lumOff val="40000"/>
              </a:schemeClr>
            </a:solidFill>
          </p:spPr>
          <p:txBody>
            <a:bodyPr wrap="square" rtlCol="0">
              <a:spAutoFit/>
            </a:bodyPr>
            <a:lstStyle/>
            <a:p>
              <a:pPr algn="ctr"/>
              <a:r>
                <a:rPr lang="en-US" dirty="0" smtClean="0">
                  <a:solidFill>
                    <a:schemeClr val="bg1"/>
                  </a:solidFill>
                </a:rPr>
                <a:t>Informs</a:t>
              </a:r>
              <a:endParaRPr lang="en-US" dirty="0">
                <a:solidFill>
                  <a:schemeClr val="bg1"/>
                </a:solidFill>
              </a:endParaRPr>
            </a:p>
          </p:txBody>
        </p:sp>
        <p:sp>
          <p:nvSpPr>
            <p:cNvPr id="33" name="TextBox 32"/>
            <p:cNvSpPr txBox="1"/>
            <p:nvPr/>
          </p:nvSpPr>
          <p:spPr>
            <a:xfrm>
              <a:off x="4216014" y="3216969"/>
              <a:ext cx="989534" cy="369332"/>
            </a:xfrm>
            <a:prstGeom prst="rect">
              <a:avLst/>
            </a:prstGeom>
            <a:solidFill>
              <a:schemeClr val="accent3">
                <a:lumMod val="75000"/>
              </a:schemeClr>
            </a:solidFill>
          </p:spPr>
          <p:txBody>
            <a:bodyPr wrap="square" rtlCol="0">
              <a:spAutoFit/>
            </a:bodyPr>
            <a:lstStyle/>
            <a:p>
              <a:pPr algn="ctr"/>
              <a:r>
                <a:rPr lang="en-US" dirty="0" smtClean="0">
                  <a:solidFill>
                    <a:schemeClr val="bg1"/>
                  </a:solidFill>
                </a:rPr>
                <a:t>Clarifies</a:t>
              </a:r>
              <a:endParaRPr lang="en-US" dirty="0">
                <a:solidFill>
                  <a:schemeClr val="bg1"/>
                </a:solidFill>
              </a:endParaRPr>
            </a:p>
          </p:txBody>
        </p:sp>
        <p:sp>
          <p:nvSpPr>
            <p:cNvPr id="34" name="TextBox 33"/>
            <p:cNvSpPr txBox="1"/>
            <p:nvPr/>
          </p:nvSpPr>
          <p:spPr>
            <a:xfrm>
              <a:off x="6254920" y="2786340"/>
              <a:ext cx="989534" cy="369332"/>
            </a:xfrm>
            <a:prstGeom prst="rect">
              <a:avLst/>
            </a:prstGeom>
            <a:solidFill>
              <a:schemeClr val="accent6">
                <a:lumMod val="75000"/>
              </a:schemeClr>
            </a:solidFill>
          </p:spPr>
          <p:txBody>
            <a:bodyPr wrap="square" rtlCol="0">
              <a:spAutoFit/>
            </a:bodyPr>
            <a:lstStyle/>
            <a:p>
              <a:pPr algn="ctr"/>
              <a:r>
                <a:rPr lang="en-US" dirty="0" smtClean="0">
                  <a:solidFill>
                    <a:schemeClr val="bg1"/>
                  </a:solidFill>
                </a:rPr>
                <a:t>Justifies</a:t>
              </a:r>
              <a:endParaRPr lang="en-US" dirty="0">
                <a:solidFill>
                  <a:schemeClr val="bg1"/>
                </a:solidFill>
              </a:endParaRPr>
            </a:p>
          </p:txBody>
        </p:sp>
        <p:sp>
          <p:nvSpPr>
            <p:cNvPr id="35" name="TextBox 34"/>
            <p:cNvSpPr txBox="1"/>
            <p:nvPr/>
          </p:nvSpPr>
          <p:spPr>
            <a:xfrm>
              <a:off x="7576398" y="5029200"/>
              <a:ext cx="1110401" cy="923330"/>
            </a:xfrm>
            <a:prstGeom prst="rect">
              <a:avLst/>
            </a:prstGeom>
            <a:noFill/>
          </p:spPr>
          <p:txBody>
            <a:bodyPr wrap="square" rtlCol="0">
              <a:spAutoFit/>
            </a:bodyPr>
            <a:lstStyle/>
            <a:p>
              <a:pPr algn="ctr"/>
              <a:r>
                <a:rPr lang="en-US" dirty="0" smtClean="0"/>
                <a:t>And leads to progress!</a:t>
              </a:r>
              <a:endParaRPr lang="en-US" dirty="0"/>
            </a:p>
          </p:txBody>
        </p:sp>
      </p:grpSp>
    </p:spTree>
    <p:extLst>
      <p:ext uri="{BB962C8B-B14F-4D97-AF65-F5344CB8AC3E}">
        <p14:creationId xmlns:p14="http://schemas.microsoft.com/office/powerpoint/2010/main" val="3454728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it done?</a:t>
            </a:r>
            <a:endParaRPr lang="en-US" dirty="0"/>
          </a:p>
        </p:txBody>
      </p:sp>
      <p:grpSp>
        <p:nvGrpSpPr>
          <p:cNvPr id="10" name="Group 9"/>
          <p:cNvGrpSpPr/>
          <p:nvPr/>
        </p:nvGrpSpPr>
        <p:grpSpPr>
          <a:xfrm>
            <a:off x="396229" y="2209800"/>
            <a:ext cx="8290571" cy="2260895"/>
            <a:chOff x="2241731" y="2258930"/>
            <a:chExt cx="7439758" cy="2260895"/>
          </a:xfrm>
        </p:grpSpPr>
        <p:sp>
          <p:nvSpPr>
            <p:cNvPr id="11" name="TextBox 10"/>
            <p:cNvSpPr txBox="1"/>
            <p:nvPr/>
          </p:nvSpPr>
          <p:spPr>
            <a:xfrm>
              <a:off x="2241731" y="2667005"/>
              <a:ext cx="2015830" cy="1200329"/>
            </a:xfrm>
            <a:prstGeom prst="rect">
              <a:avLst/>
            </a:prstGeom>
            <a:noFill/>
          </p:spPr>
          <p:txBody>
            <a:bodyPr wrap="square" rtlCol="0">
              <a:spAutoFit/>
            </a:bodyPr>
            <a:lstStyle/>
            <a:p>
              <a:pPr algn="ctr"/>
              <a:r>
                <a:rPr lang="en-US" sz="3600" dirty="0"/>
                <a:t>Field </a:t>
              </a:r>
              <a:r>
                <a:rPr lang="en-US" sz="3600" dirty="0" smtClean="0"/>
                <a:t>Collection</a:t>
              </a:r>
              <a:endParaRPr lang="en-US" sz="3600" dirty="0"/>
            </a:p>
          </p:txBody>
        </p:sp>
        <p:sp>
          <p:nvSpPr>
            <p:cNvPr id="12" name="TextBox 11"/>
            <p:cNvSpPr txBox="1"/>
            <p:nvPr/>
          </p:nvSpPr>
          <p:spPr>
            <a:xfrm>
              <a:off x="4989025" y="2682096"/>
              <a:ext cx="1617837" cy="1200329"/>
            </a:xfrm>
            <a:prstGeom prst="rect">
              <a:avLst/>
            </a:prstGeom>
            <a:noFill/>
          </p:spPr>
          <p:txBody>
            <a:bodyPr wrap="square" rtlCol="0">
              <a:spAutoFit/>
            </a:bodyPr>
            <a:lstStyle/>
            <a:p>
              <a:pPr algn="ctr"/>
              <a:r>
                <a:rPr lang="en-US" sz="3600" dirty="0"/>
                <a:t>Data Sheets</a:t>
              </a:r>
            </a:p>
          </p:txBody>
        </p:sp>
        <p:sp>
          <p:nvSpPr>
            <p:cNvPr id="13" name="TextBox 12"/>
            <p:cNvSpPr txBox="1"/>
            <p:nvPr/>
          </p:nvSpPr>
          <p:spPr>
            <a:xfrm>
              <a:off x="7744831" y="3873494"/>
              <a:ext cx="1798005" cy="646331"/>
            </a:xfrm>
            <a:prstGeom prst="rect">
              <a:avLst/>
            </a:prstGeom>
            <a:noFill/>
          </p:spPr>
          <p:txBody>
            <a:bodyPr wrap="none" rtlCol="0">
              <a:spAutoFit/>
            </a:bodyPr>
            <a:lstStyle/>
            <a:p>
              <a:pPr algn="ctr"/>
              <a:r>
                <a:rPr lang="en-US" sz="3600" dirty="0"/>
                <a:t>Metadata</a:t>
              </a:r>
            </a:p>
          </p:txBody>
        </p:sp>
        <p:sp>
          <p:nvSpPr>
            <p:cNvPr id="14" name="TextBox 13"/>
            <p:cNvSpPr txBox="1"/>
            <p:nvPr/>
          </p:nvSpPr>
          <p:spPr>
            <a:xfrm>
              <a:off x="7606177" y="2258930"/>
              <a:ext cx="2075312" cy="1477328"/>
            </a:xfrm>
            <a:prstGeom prst="rect">
              <a:avLst/>
            </a:prstGeom>
            <a:noFill/>
          </p:spPr>
          <p:txBody>
            <a:bodyPr wrap="square" rtlCol="0">
              <a:spAutoFit/>
            </a:bodyPr>
            <a:lstStyle/>
            <a:p>
              <a:pPr algn="ctr"/>
              <a:r>
                <a:rPr lang="en-US" sz="3600" dirty="0"/>
                <a:t>Data </a:t>
              </a:r>
              <a:r>
                <a:rPr lang="en-US" sz="3600" dirty="0" smtClean="0"/>
                <a:t>File</a:t>
              </a:r>
            </a:p>
            <a:p>
              <a:pPr marL="581025" indent="-290513">
                <a:buFont typeface="Arial" charset="0"/>
                <a:buChar char="•"/>
              </a:pPr>
              <a:r>
                <a:rPr lang="en-US" dirty="0" smtClean="0"/>
                <a:t>Raw</a:t>
              </a:r>
            </a:p>
            <a:p>
              <a:pPr marL="581025" indent="-290513">
                <a:buFont typeface="Arial" charset="0"/>
                <a:buChar char="•"/>
              </a:pPr>
              <a:r>
                <a:rPr lang="en-US" dirty="0" smtClean="0"/>
                <a:t>Clean </a:t>
              </a:r>
            </a:p>
            <a:p>
              <a:pPr marL="581025" indent="-290513">
                <a:buFont typeface="Arial" charset="0"/>
                <a:buChar char="•"/>
              </a:pPr>
              <a:r>
                <a:rPr lang="en-US" dirty="0" smtClean="0"/>
                <a:t>Analyses</a:t>
              </a:r>
              <a:endParaRPr lang="en-US" dirty="0"/>
            </a:p>
          </p:txBody>
        </p:sp>
        <p:cxnSp>
          <p:nvCxnSpPr>
            <p:cNvPr id="15" name="Elbow Connector 14"/>
            <p:cNvCxnSpPr>
              <a:stCxn id="12" idx="3"/>
            </p:cNvCxnSpPr>
            <p:nvPr/>
          </p:nvCxnSpPr>
          <p:spPr>
            <a:xfrm>
              <a:off x="6606862" y="3282260"/>
              <a:ext cx="914400" cy="914400"/>
            </a:xfrm>
            <a:prstGeom prst="bentConnector3">
              <a:avLst>
                <a:gd name="adj1" fmla="val 54225"/>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flipV="1">
              <a:off x="6610683" y="2517433"/>
              <a:ext cx="995494" cy="775656"/>
            </a:xfrm>
            <a:prstGeom prst="bent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3"/>
              <a:endCxn id="12" idx="1"/>
            </p:cNvCxnSpPr>
            <p:nvPr/>
          </p:nvCxnSpPr>
          <p:spPr>
            <a:xfrm>
              <a:off x="4257561" y="3267170"/>
              <a:ext cx="731464" cy="15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solidFill>
            <a:schemeClr val="tx2">
              <a:lumMod val="20000"/>
              <a:lumOff val="80000"/>
            </a:schemeClr>
          </a:solidFill>
        </p:spPr>
        <p:txBody>
          <a:bodyPr/>
          <a:lstStyle/>
          <a:p>
            <a:r>
              <a:rPr lang="en-US" dirty="0" smtClean="0"/>
              <a:t>Data Collection</a:t>
            </a:r>
            <a:endParaRPr lang="en-US" dirty="0"/>
          </a:p>
        </p:txBody>
      </p:sp>
      <p:sp>
        <p:nvSpPr>
          <p:cNvPr id="3" name="Content Placeholder 2"/>
          <p:cNvSpPr>
            <a:spLocks noGrp="1"/>
          </p:cNvSpPr>
          <p:nvPr>
            <p:ph idx="1"/>
          </p:nvPr>
        </p:nvSpPr>
        <p:spPr>
          <a:xfrm>
            <a:off x="434788" y="1600200"/>
            <a:ext cx="8229600" cy="1676400"/>
          </a:xfrm>
        </p:spPr>
        <p:txBody>
          <a:bodyPr>
            <a:normAutofit lnSpcReduction="10000"/>
          </a:bodyPr>
          <a:lstStyle/>
          <a:p>
            <a:r>
              <a:rPr lang="en-US" dirty="0" smtClean="0"/>
              <a:t>What data is collected?</a:t>
            </a:r>
          </a:p>
          <a:p>
            <a:r>
              <a:rPr lang="en-US" dirty="0" smtClean="0"/>
              <a:t>How will it be recorded? </a:t>
            </a:r>
          </a:p>
          <a:p>
            <a:r>
              <a:rPr lang="en-US" dirty="0"/>
              <a:t>Safety: People, organisms, data</a:t>
            </a:r>
          </a:p>
          <a:p>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525046"/>
            <a:ext cx="2124828" cy="310895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2294" y="25934210"/>
            <a:ext cx="9601200" cy="7200900"/>
          </a:xfrm>
          <a:prstGeom prst="rect">
            <a:avLst/>
          </a:prstGeom>
        </p:spPr>
      </p:pic>
      <p:pic>
        <p:nvPicPr>
          <p:cNvPr id="8" name="Picture 7"/>
          <p:cNvPicPr>
            <a:picLocks noChangeAspect="1"/>
          </p:cNvPicPr>
          <p:nvPr/>
        </p:nvPicPr>
        <p:blipFill>
          <a:blip r:embed="rId5"/>
          <a:stretch>
            <a:fillRect/>
          </a:stretch>
        </p:blipFill>
        <p:spPr>
          <a:xfrm>
            <a:off x="434788" y="3525046"/>
            <a:ext cx="4181383" cy="3144400"/>
          </a:xfrm>
          <a:prstGeom prst="rect">
            <a:avLst/>
          </a:prstGeom>
        </p:spPr>
      </p:pic>
    </p:spTree>
    <p:extLst>
      <p:ext uri="{BB962C8B-B14F-4D97-AF65-F5344CB8AC3E}">
        <p14:creationId xmlns:p14="http://schemas.microsoft.com/office/powerpoint/2010/main" val="1481790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393636"/>
            <a:ext cx="9144000" cy="1325563"/>
          </a:xfrm>
          <a:noFill/>
        </p:spPr>
        <p:txBody>
          <a:bodyPr>
            <a:normAutofit fontScale="90000"/>
          </a:bodyPr>
          <a:lstStyle/>
          <a:p>
            <a:r>
              <a:rPr lang="en-US" altLang="en-US" dirty="0">
                <a:ea typeface="MS PGothic" charset="-128"/>
              </a:rPr>
              <a:t>What is a spreadsheet?</a:t>
            </a:r>
            <a:r>
              <a:rPr lang="en-US" altLang="en-US" b="1" dirty="0">
                <a:solidFill>
                  <a:srgbClr val="7030A0"/>
                </a:solidFill>
                <a:ea typeface="MS PGothic" charset="-128"/>
              </a:rPr>
              <a:t/>
            </a:r>
            <a:br>
              <a:rPr lang="en-US" altLang="en-US" b="1" dirty="0">
                <a:solidFill>
                  <a:srgbClr val="7030A0"/>
                </a:solidFill>
                <a:ea typeface="MS PGothic" charset="-128"/>
              </a:rPr>
            </a:br>
            <a:r>
              <a:rPr lang="en-US" sz="3300" dirty="0"/>
              <a:t>Electronic document in which data is arranged in </a:t>
            </a:r>
            <a:r>
              <a:rPr lang="en-US" sz="3300" b="1" dirty="0"/>
              <a:t>rows and columns</a:t>
            </a:r>
            <a:r>
              <a:rPr lang="en-US" sz="3300" dirty="0"/>
              <a:t> of a grid and can be manipulated</a:t>
            </a:r>
            <a:endParaRPr lang="en-US" altLang="en-US" sz="3300" b="1" dirty="0">
              <a:solidFill>
                <a:srgbClr val="7030A0"/>
              </a:solidFill>
              <a:ea typeface="MS PGothic" charset="-128"/>
            </a:endParaRPr>
          </a:p>
        </p:txBody>
      </p:sp>
      <p:sp>
        <p:nvSpPr>
          <p:cNvPr id="3" name="Rectangle 2"/>
          <p:cNvSpPr/>
          <p:nvPr/>
        </p:nvSpPr>
        <p:spPr>
          <a:xfrm>
            <a:off x="1195086" y="5416018"/>
            <a:ext cx="6753828" cy="1569660"/>
          </a:xfrm>
          <a:prstGeom prst="rect">
            <a:avLst/>
          </a:prstGeom>
        </p:spPr>
        <p:txBody>
          <a:bodyPr wrap="square">
            <a:spAutoFit/>
          </a:bodyPr>
          <a:lstStyle/>
          <a:p>
            <a:pPr algn="ctr"/>
            <a:r>
              <a:rPr lang="en-US" sz="2400" b="1" dirty="0">
                <a:solidFill>
                  <a:srgbClr val="FF0000"/>
                </a:solidFill>
              </a:rPr>
              <a:t>What </a:t>
            </a:r>
            <a:r>
              <a:rPr lang="en-US" sz="2400" b="1" dirty="0" smtClean="0">
                <a:solidFill>
                  <a:srgbClr val="FF0000"/>
                </a:solidFill>
              </a:rPr>
              <a:t>information do we find in the columns?</a:t>
            </a:r>
          </a:p>
          <a:p>
            <a:pPr algn="ctr"/>
            <a:r>
              <a:rPr lang="en-US" sz="2400" b="1" dirty="0">
                <a:solidFill>
                  <a:srgbClr val="FF0000"/>
                </a:solidFill>
              </a:rPr>
              <a:t>What information do we find in the rows</a:t>
            </a:r>
            <a:r>
              <a:rPr lang="en-US" sz="2400" b="1" dirty="0" smtClean="0">
                <a:solidFill>
                  <a:srgbClr val="FF0000"/>
                </a:solidFill>
              </a:rPr>
              <a:t>?</a:t>
            </a:r>
          </a:p>
          <a:p>
            <a:pPr algn="ctr"/>
            <a:r>
              <a:rPr lang="en-US" sz="2400" b="1" dirty="0">
                <a:solidFill>
                  <a:srgbClr val="FF0000"/>
                </a:solidFill>
              </a:rPr>
              <a:t>How much data points are available?</a:t>
            </a:r>
          </a:p>
          <a:p>
            <a:pPr algn="ctr"/>
            <a:endParaRPr lang="en-US" sz="2400" b="1" dirty="0">
              <a:solidFill>
                <a:srgbClr val="FF0000"/>
              </a:solidFill>
            </a:endParaRPr>
          </a:p>
        </p:txBody>
      </p:sp>
      <p:sp>
        <p:nvSpPr>
          <p:cNvPr id="2" name="TextBox 1"/>
          <p:cNvSpPr txBox="1"/>
          <p:nvPr/>
        </p:nvSpPr>
        <p:spPr>
          <a:xfrm>
            <a:off x="477016" y="1934643"/>
            <a:ext cx="3485384" cy="430887"/>
          </a:xfrm>
          <a:prstGeom prst="rect">
            <a:avLst/>
          </a:prstGeom>
          <a:noFill/>
        </p:spPr>
        <p:txBody>
          <a:bodyPr wrap="square" rtlCol="0">
            <a:spAutoFit/>
          </a:bodyPr>
          <a:lstStyle/>
          <a:p>
            <a:r>
              <a:rPr lang="en-US" sz="2200" b="1" dirty="0" smtClean="0"/>
              <a:t>Exploring dataset</a:t>
            </a:r>
            <a:endParaRPr lang="en-US" sz="2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0"/>
            <a:ext cx="9144000" cy="4054460"/>
          </a:xfrm>
          <a:prstGeom prst="rect">
            <a:avLst/>
          </a:prstGeom>
        </p:spPr>
      </p:pic>
    </p:spTree>
    <p:extLst>
      <p:ext uri="{BB962C8B-B14F-4D97-AF65-F5344CB8AC3E}">
        <p14:creationId xmlns:p14="http://schemas.microsoft.com/office/powerpoint/2010/main" val="103514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sz="3600" dirty="0">
                <a:solidFill>
                  <a:srgbClr val="333333"/>
                </a:solidFill>
                <a:latin typeface="Helvetica Neue" charset="0"/>
              </a:rPr>
              <a:t>Structuring data in spreadsheets</a:t>
            </a:r>
          </a:p>
        </p:txBody>
      </p:sp>
      <p:sp>
        <p:nvSpPr>
          <p:cNvPr id="8" name="Rectangle 7"/>
          <p:cNvSpPr/>
          <p:nvPr/>
        </p:nvSpPr>
        <p:spPr>
          <a:xfrm>
            <a:off x="90678" y="1473061"/>
            <a:ext cx="8450132" cy="3785652"/>
          </a:xfrm>
          <a:prstGeom prst="rect">
            <a:avLst/>
          </a:prstGeom>
        </p:spPr>
        <p:txBody>
          <a:bodyPr wrap="square">
            <a:spAutoFit/>
          </a:bodyPr>
          <a:lstStyle/>
          <a:p>
            <a:r>
              <a:rPr lang="en-US" sz="2400" b="1" i="0" dirty="0" smtClean="0">
                <a:solidFill>
                  <a:srgbClr val="333333"/>
                </a:solidFill>
                <a:effectLst/>
                <a:latin typeface="Helvetica Neue" charset="0"/>
              </a:rPr>
              <a:t>The rules of using spreadsheet programs for data</a:t>
            </a:r>
            <a:r>
              <a:rPr lang="en-US" sz="2400" b="0" i="0" dirty="0" smtClean="0">
                <a:solidFill>
                  <a:srgbClr val="333333"/>
                </a:solidFill>
                <a:effectLst/>
                <a:latin typeface="Helvetica Neue" charset="0"/>
              </a:rPr>
              <a:t>:</a:t>
            </a:r>
          </a:p>
          <a:p>
            <a:endParaRPr lang="en-US" sz="2400" b="0" i="0" dirty="0" smtClean="0">
              <a:solidFill>
                <a:srgbClr val="333333"/>
              </a:solidFill>
              <a:effectLst/>
              <a:latin typeface="Helvetica Neue" charset="0"/>
            </a:endParaRPr>
          </a:p>
          <a:p>
            <a:pPr>
              <a:buFont typeface="+mj-lt"/>
              <a:buAutoNum type="arabicPeriod"/>
            </a:pPr>
            <a:r>
              <a:rPr lang="en-US" sz="2400" b="0" i="0" dirty="0" smtClean="0">
                <a:solidFill>
                  <a:srgbClr val="333333"/>
                </a:solidFill>
                <a:effectLst/>
                <a:latin typeface="Helvetica Neue" charset="0"/>
              </a:rPr>
              <a:t> Put all your variables in columns </a:t>
            </a:r>
          </a:p>
          <a:p>
            <a:pPr>
              <a:buFont typeface="+mj-lt"/>
              <a:buAutoNum type="arabicPeriod"/>
            </a:pPr>
            <a:endParaRPr lang="en-US" sz="2400" b="0" i="0" dirty="0" smtClean="0">
              <a:solidFill>
                <a:srgbClr val="333333"/>
              </a:solidFill>
              <a:effectLst/>
              <a:latin typeface="Helvetica Neue" charset="0"/>
            </a:endParaRPr>
          </a:p>
          <a:p>
            <a:pPr>
              <a:buFont typeface="+mj-lt"/>
              <a:buAutoNum type="arabicPeriod"/>
            </a:pPr>
            <a:r>
              <a:rPr lang="en-US" sz="2400" b="0" i="0" dirty="0" smtClean="0">
                <a:solidFill>
                  <a:srgbClr val="333333"/>
                </a:solidFill>
                <a:effectLst/>
                <a:latin typeface="Helvetica Neue" charset="0"/>
              </a:rPr>
              <a:t> Put each observation/individual in its own row </a:t>
            </a:r>
          </a:p>
          <a:p>
            <a:pPr>
              <a:buFont typeface="+mj-lt"/>
              <a:buAutoNum type="arabicPeriod"/>
            </a:pPr>
            <a:endParaRPr lang="en-US" sz="2400" b="0" i="0" dirty="0" smtClean="0">
              <a:solidFill>
                <a:srgbClr val="333333"/>
              </a:solidFill>
              <a:effectLst/>
              <a:latin typeface="Helvetica Neue" charset="0"/>
            </a:endParaRPr>
          </a:p>
          <a:p>
            <a:pPr>
              <a:buFont typeface="+mj-lt"/>
              <a:buAutoNum type="arabicPeriod"/>
            </a:pPr>
            <a:r>
              <a:rPr lang="en-US" sz="2400" dirty="0">
                <a:solidFill>
                  <a:srgbClr val="333333"/>
                </a:solidFill>
                <a:latin typeface="Helvetica Neue" charset="0"/>
              </a:rPr>
              <a:t> </a:t>
            </a:r>
            <a:r>
              <a:rPr lang="en-US" sz="2400" b="0" i="0" dirty="0" smtClean="0">
                <a:solidFill>
                  <a:srgbClr val="333333"/>
                </a:solidFill>
                <a:effectLst/>
                <a:latin typeface="Helvetica Neue" charset="0"/>
              </a:rPr>
              <a:t>Don’t combine multiple pieces of information in one cell</a:t>
            </a:r>
          </a:p>
          <a:p>
            <a:pPr>
              <a:buFont typeface="+mj-lt"/>
              <a:buAutoNum type="arabicPeriod"/>
            </a:pPr>
            <a:endParaRPr lang="en-US" sz="2400" b="0" i="0" dirty="0" smtClean="0">
              <a:solidFill>
                <a:srgbClr val="333333"/>
              </a:solidFill>
              <a:effectLst/>
              <a:latin typeface="Helvetica Neue" charset="0"/>
            </a:endParaRPr>
          </a:p>
          <a:p>
            <a:pPr>
              <a:buFont typeface="+mj-lt"/>
              <a:buAutoNum type="arabicPeriod"/>
            </a:pPr>
            <a:r>
              <a:rPr lang="en-US" sz="2400" b="0" i="0" dirty="0" smtClean="0">
                <a:solidFill>
                  <a:srgbClr val="333333"/>
                </a:solidFill>
                <a:effectLst/>
                <a:latin typeface="Helvetica Neue" charset="0"/>
              </a:rPr>
              <a:t> Leave the raw data raw - don’t change it!</a:t>
            </a:r>
          </a:p>
          <a:p>
            <a:pPr>
              <a:buFont typeface="+mj-lt"/>
              <a:buAutoNum type="arabicPeriod"/>
            </a:pPr>
            <a:endParaRPr lang="en-US" sz="2400" b="0" i="0" dirty="0">
              <a:solidFill>
                <a:srgbClr val="333333"/>
              </a:solidFill>
              <a:effectLst/>
              <a:latin typeface="Helvetica Neue" charset="0"/>
            </a:endParaRPr>
          </a:p>
        </p:txBody>
      </p:sp>
    </p:spTree>
    <p:extLst>
      <p:ext uri="{BB962C8B-B14F-4D97-AF65-F5344CB8AC3E}">
        <p14:creationId xmlns:p14="http://schemas.microsoft.com/office/powerpoint/2010/main" val="86156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linds(horizont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8509036" cy="1325563"/>
          </a:xfrm>
          <a:noFill/>
        </p:spPr>
        <p:txBody>
          <a:bodyPr>
            <a:normAutofit/>
          </a:bodyPr>
          <a:lstStyle/>
          <a:p>
            <a:r>
              <a:rPr lang="en-US" altLang="en-US" dirty="0" smtClean="0">
                <a:ea typeface="MS PGothic" charset="-128"/>
              </a:rPr>
              <a:t>Quick exercise!</a:t>
            </a:r>
            <a:endParaRPr lang="en-US" altLang="en-US" dirty="0">
              <a:ea typeface="MS PGothic" charset="-128"/>
            </a:endParaRPr>
          </a:p>
        </p:txBody>
      </p:sp>
      <p:sp>
        <p:nvSpPr>
          <p:cNvPr id="7" name="TextBox 6"/>
          <p:cNvSpPr txBox="1"/>
          <p:nvPr/>
        </p:nvSpPr>
        <p:spPr>
          <a:xfrm>
            <a:off x="789672" y="1137010"/>
            <a:ext cx="3142655" cy="584775"/>
          </a:xfrm>
          <a:prstGeom prst="rect">
            <a:avLst/>
          </a:prstGeom>
          <a:noFill/>
        </p:spPr>
        <p:txBody>
          <a:bodyPr wrap="none" rtlCol="0">
            <a:spAutoFit/>
          </a:bodyPr>
          <a:lstStyle/>
          <a:p>
            <a:r>
              <a:rPr lang="en-US" sz="3200" smtClean="0"/>
              <a:t>Hypothetical data</a:t>
            </a:r>
            <a:endParaRPr lang="en-US" sz="3200" dirty="0"/>
          </a:p>
        </p:txBody>
      </p:sp>
      <p:sp>
        <p:nvSpPr>
          <p:cNvPr id="9" name="TextBox 8"/>
          <p:cNvSpPr txBox="1"/>
          <p:nvPr/>
        </p:nvSpPr>
        <p:spPr>
          <a:xfrm>
            <a:off x="4774044" y="2239711"/>
            <a:ext cx="4353933" cy="830997"/>
          </a:xfrm>
          <a:prstGeom prst="rect">
            <a:avLst/>
          </a:prstGeom>
          <a:noFill/>
        </p:spPr>
        <p:txBody>
          <a:bodyPr wrap="square" rtlCol="0">
            <a:spAutoFit/>
          </a:bodyPr>
          <a:lstStyle/>
          <a:p>
            <a:pPr algn="ctr"/>
            <a:r>
              <a:rPr lang="en-US" sz="2400" b="1" dirty="0" smtClean="0">
                <a:solidFill>
                  <a:srgbClr val="FF0000"/>
                </a:solidFill>
              </a:rPr>
              <a:t>What is wrong with this data table format?</a:t>
            </a:r>
            <a:endParaRPr lang="en-US" sz="2400" b="1" dirty="0">
              <a:solidFill>
                <a:srgbClr val="FF0000"/>
              </a:solidFill>
            </a:endParaRPr>
          </a:p>
        </p:txBody>
      </p:sp>
      <p:sp>
        <p:nvSpPr>
          <p:cNvPr id="13" name="Bent-Up Arrow 12"/>
          <p:cNvSpPr/>
          <p:nvPr/>
        </p:nvSpPr>
        <p:spPr>
          <a:xfrm rot="5400000">
            <a:off x="2048684" y="4979839"/>
            <a:ext cx="1189440" cy="93981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0463" y="6357257"/>
            <a:ext cx="4327723" cy="369332"/>
          </a:xfrm>
          <a:prstGeom prst="rect">
            <a:avLst/>
          </a:prstGeom>
          <a:noFill/>
        </p:spPr>
        <p:txBody>
          <a:bodyPr wrap="none" rtlCol="0">
            <a:spAutoFit/>
          </a:bodyPr>
          <a:lstStyle/>
          <a:p>
            <a:r>
              <a:rPr lang="en-US" b="1" dirty="0" smtClean="0"/>
              <a:t>Columns </a:t>
            </a:r>
            <a:r>
              <a:rPr lang="en-US" b="1" smtClean="0"/>
              <a:t>should correspond to one variable</a:t>
            </a:r>
            <a:endParaRPr lang="en-US" b="1"/>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186" y="4311896"/>
            <a:ext cx="4343400" cy="230155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99" y="1869725"/>
            <a:ext cx="4343400" cy="2599993"/>
          </a:xfrm>
          <a:prstGeom prst="rect">
            <a:avLst/>
          </a:prstGeom>
        </p:spPr>
      </p:pic>
    </p:spTree>
    <p:extLst>
      <p:ext uri="{BB962C8B-B14F-4D97-AF65-F5344CB8AC3E}">
        <p14:creationId xmlns:p14="http://schemas.microsoft.com/office/powerpoint/2010/main" val="15273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8187</TotalTime>
  <Words>1819</Words>
  <Application>Microsoft Macintosh PowerPoint</Application>
  <PresentationFormat>On-screen Show (4:3)</PresentationFormat>
  <Paragraphs>316</Paragraphs>
  <Slides>32</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Calibri</vt:lpstr>
      <vt:lpstr>Helvetica Neue</vt:lpstr>
      <vt:lpstr>MS PGothic</vt:lpstr>
      <vt:lpstr>ＭＳ Ｐゴシック</vt:lpstr>
      <vt:lpstr>Times New Roman</vt:lpstr>
      <vt:lpstr>Arial</vt:lpstr>
      <vt:lpstr>Office Theme</vt:lpstr>
      <vt:lpstr>Data Management Adaptation:  Correlating Forest Community Dynamics to Climate Sarah McCarthy-Neumann</vt:lpstr>
      <vt:lpstr>Learning objectives</vt:lpstr>
      <vt:lpstr>What is data management?</vt:lpstr>
      <vt:lpstr>Good Data is the Foundation of Research</vt:lpstr>
      <vt:lpstr>How is it done?</vt:lpstr>
      <vt:lpstr>Data Collection</vt:lpstr>
      <vt:lpstr>What is a spreadsheet? Electronic document in which data is arranged in rows and columns of a grid and can be manipulated</vt:lpstr>
      <vt:lpstr>Structuring data in spreadsheets</vt:lpstr>
      <vt:lpstr>Quick exercise!</vt:lpstr>
      <vt:lpstr>PowerPoint Presentation</vt:lpstr>
      <vt:lpstr>Common spreadsheet errors</vt:lpstr>
      <vt:lpstr>Common spreadsheet errors</vt:lpstr>
      <vt:lpstr>Common spreadsheet errors</vt:lpstr>
      <vt:lpstr>Common spreadsheet errors</vt:lpstr>
      <vt:lpstr>Quality Control</vt:lpstr>
      <vt:lpstr>PowerPoint Presentation</vt:lpstr>
      <vt:lpstr>The perks of knowing how to do good data management</vt:lpstr>
      <vt:lpstr>The perks of knowing how to do good data management</vt:lpstr>
      <vt:lpstr>PowerPoint Presentation</vt:lpstr>
      <vt:lpstr>PowerPoint Presentation</vt:lpstr>
      <vt:lpstr>Vegetation Aboveground Biomass  How to Measure / Estimate?</vt:lpstr>
      <vt:lpstr>PowerPoint Presentation</vt:lpstr>
      <vt:lpstr>Spatial and temporal sampling strategy for tree* plant composition, biomass and productivity  </vt:lpstr>
      <vt:lpstr>NEON data portal</vt:lpstr>
      <vt:lpstr>NEON terrestrial vegetation data</vt:lpstr>
      <vt:lpstr>Metadata</vt:lpstr>
      <vt:lpstr>Ecological Metadata Language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Management</dc:title>
  <dc:creator>user</dc:creator>
  <cp:lastModifiedBy>Sarah Neumann</cp:lastModifiedBy>
  <cp:revision>118</cp:revision>
  <dcterms:created xsi:type="dcterms:W3CDTF">2015-08-17T17:53:35Z</dcterms:created>
  <dcterms:modified xsi:type="dcterms:W3CDTF">2018-10-15T18:33:03Z</dcterms:modified>
</cp:coreProperties>
</file>