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04" r:id="rId2"/>
    <p:sldId id="688" r:id="rId3"/>
    <p:sldId id="580" r:id="rId4"/>
    <p:sldId id="625" r:id="rId5"/>
    <p:sldId id="515" r:id="rId6"/>
    <p:sldId id="520" r:id="rId7"/>
    <p:sldId id="689" r:id="rId8"/>
    <p:sldId id="553" r:id="rId9"/>
    <p:sldId id="486" r:id="rId10"/>
    <p:sldId id="629" r:id="rId11"/>
    <p:sldId id="601" r:id="rId12"/>
    <p:sldId id="669" r:id="rId13"/>
    <p:sldId id="619" r:id="rId14"/>
    <p:sldId id="699" r:id="rId15"/>
    <p:sldId id="691" r:id="rId16"/>
    <p:sldId id="692" r:id="rId17"/>
    <p:sldId id="693" r:id="rId18"/>
    <p:sldId id="701" r:id="rId19"/>
    <p:sldId id="696" r:id="rId20"/>
    <p:sldId id="697" r:id="rId21"/>
    <p:sldId id="698" r:id="rId22"/>
    <p:sldId id="700" r:id="rId23"/>
    <p:sldId id="631" r:id="rId24"/>
    <p:sldId id="703" r:id="rId25"/>
    <p:sldId id="632" r:id="rId26"/>
    <p:sldId id="633" r:id="rId27"/>
    <p:sldId id="682" r:id="rId28"/>
    <p:sldId id="671" r:id="rId29"/>
    <p:sldId id="673" r:id="rId30"/>
    <p:sldId id="674" r:id="rId31"/>
    <p:sldId id="677" r:id="rId32"/>
    <p:sldId id="678" r:id="rId33"/>
    <p:sldId id="680" r:id="rId34"/>
    <p:sldId id="663" r:id="rId35"/>
    <p:sldId id="662" r:id="rId36"/>
    <p:sldId id="508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Helvetica" pitchFamily="34" charset="0"/>
        <a:ea typeface="+mn-ea"/>
        <a:cs typeface="+mn-cs"/>
        <a:sym typeface="Helvetic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9900"/>
    <a:srgbClr val="0033CC"/>
    <a:srgbClr val="00CC00"/>
    <a:srgbClr val="FF6600"/>
    <a:srgbClr val="CAE87E"/>
    <a:srgbClr val="FFFF99"/>
    <a:srgbClr val="FFFF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836" autoAdjust="0"/>
    <p:restoredTop sz="86284" autoAdjust="0"/>
  </p:normalViewPr>
  <p:slideViewPr>
    <p:cSldViewPr>
      <p:cViewPr varScale="1">
        <p:scale>
          <a:sx n="59" d="100"/>
          <a:sy n="59" d="100"/>
        </p:scale>
        <p:origin x="-118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920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fld id="{A3BECDD1-CA98-4A3D-9EF2-0A487F0322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7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FontTx/>
              <a:buNone/>
              <a:defRPr sz="1300" b="0">
                <a:latin typeface="Times" pitchFamily="18" charset="0"/>
              </a:defRPr>
            </a:lvl1pPr>
          </a:lstStyle>
          <a:p>
            <a:fld id="{80A650BE-D3AE-4A37-BC01-54B7D593E4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72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6CDD5-4088-46EA-AE06-1E0896E5E485}" type="slidenum">
              <a:rPr lang="en-US"/>
              <a:pPr/>
              <a:t>2</a:t>
            </a:fld>
            <a:endParaRPr lang="en-US"/>
          </a:p>
        </p:txBody>
      </p:sp>
      <p:sp>
        <p:nvSpPr>
          <p:cNvPr id="153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ln/>
        </p:spPr>
      </p:sp>
      <p:sp>
        <p:nvSpPr>
          <p:cNvPr id="153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3112" cy="4319588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</p:spPr>
        <p:txBody>
          <a:bodyPr/>
          <a:lstStyle/>
          <a:p>
            <a:pPr marL="39688">
              <a:spcBef>
                <a:spcPts val="413"/>
              </a:spcBef>
            </a:pPr>
            <a:endParaRPr lang="en-US" dirty="0" smtClean="0">
              <a:solidFill>
                <a:srgbClr val="000000"/>
              </a:solidFill>
              <a:ea typeface="Times" pitchFamily="18" charset="0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3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6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86FA7-488F-4E61-BAB6-FE49E6338341}" type="slidenum">
              <a:rPr lang="en-US"/>
              <a:pPr/>
              <a:t>31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13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3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8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en-US" dirty="0" smtClean="0">
              <a:solidFill>
                <a:srgbClr val="000000"/>
              </a:solidFill>
              <a:ea typeface="Times" pitchFamily="18" charset="0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marL="39688">
              <a:spcBef>
                <a:spcPts val="413"/>
              </a:spcBef>
            </a:pP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8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59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3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650BE-D3AE-4A37-BC01-54B7D593E43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6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6" name="Rectangle 14"/>
          <p:cNvSpPr>
            <a:spLocks/>
          </p:cNvSpPr>
          <p:nvPr userDrawn="1"/>
        </p:nvSpPr>
        <p:spPr bwMode="auto">
          <a:xfrm>
            <a:off x="0" y="1663700"/>
            <a:ext cx="9144000" cy="124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4E5FF"/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8367" name="Rectangle 15"/>
          <p:cNvSpPr>
            <a:spLocks/>
          </p:cNvSpPr>
          <p:nvPr userDrawn="1"/>
        </p:nvSpPr>
        <p:spPr bwMode="auto">
          <a:xfrm>
            <a:off x="0" y="2870200"/>
            <a:ext cx="9144000" cy="1244600"/>
          </a:xfrm>
          <a:prstGeom prst="rect">
            <a:avLst/>
          </a:prstGeom>
          <a:gradFill rotWithShape="0">
            <a:gsLst>
              <a:gs pos="0">
                <a:srgbClr val="D4E5FF"/>
              </a:gs>
              <a:gs pos="100000">
                <a:srgbClr val="FFFFFF"/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 userDrawn="1"/>
        </p:nvSpPr>
        <p:spPr bwMode="auto">
          <a:xfrm>
            <a:off x="59436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endParaRPr lang="en-US" sz="2400" b="0">
              <a:latin typeface="Arial" charset="0"/>
            </a:endParaRPr>
          </a:p>
        </p:txBody>
      </p:sp>
      <p:pic>
        <p:nvPicPr>
          <p:cNvPr id="228365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5791200"/>
            <a:ext cx="2857500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64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767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86300" y="990600"/>
            <a:ext cx="4076700" cy="5486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767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90600"/>
            <a:ext cx="40767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/>
          </p:cNvSpPr>
          <p:nvPr userDrawn="1"/>
        </p:nvSpPr>
        <p:spPr bwMode="auto">
          <a:xfrm>
            <a:off x="0" y="-38100"/>
            <a:ext cx="9140825" cy="5207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4E5FF"/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7" name="Rectangle 23"/>
          <p:cNvSpPr>
            <a:spLocks/>
          </p:cNvSpPr>
          <p:nvPr userDrawn="1"/>
        </p:nvSpPr>
        <p:spPr bwMode="auto">
          <a:xfrm>
            <a:off x="0" y="457200"/>
            <a:ext cx="9140825" cy="482600"/>
          </a:xfrm>
          <a:prstGeom prst="rect">
            <a:avLst/>
          </a:prstGeom>
          <a:gradFill rotWithShape="0">
            <a:gsLst>
              <a:gs pos="0">
                <a:srgbClr val="D4E5FF"/>
              </a:gs>
              <a:gs pos="100000">
                <a:srgbClr val="FFFFFF"/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59436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endParaRPr lang="en-US" sz="2400" b="0">
              <a:latin typeface="Arial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6705600" y="6629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r" eaLnBrk="0" hangingPunct="0">
              <a:spcBef>
                <a:spcPct val="0"/>
              </a:spcBef>
              <a:buFontTx/>
              <a:buNone/>
            </a:pPr>
            <a:fld id="{0262C61F-43E1-4F45-9EEA-18F4471CCB0F}" type="slidenum">
              <a:rPr lang="en-US" sz="1000" b="0">
                <a:latin typeface="Arial" charset="0"/>
              </a:rPr>
              <a:pPr algn="r"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 sz="2400" b="0" dirty="0">
              <a:latin typeface="Arial" charset="0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5" y="6556375"/>
            <a:ext cx="17526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ellprofiler.org/downloadCPA.shtml" TargetMode="External"/><Relationship Id="rId2" Type="http://schemas.openxmlformats.org/officeDocument/2006/relationships/hyperlink" Target="http://cellprofiler.org/download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ellprofiler.org/linked_files/HepatocyteCocxActivity/exercise.pdf" TargetMode="External"/><Relationship Id="rId4" Type="http://schemas.openxmlformats.org/officeDocument/2006/relationships/hyperlink" Target="http://cellprofiler.org/linked_files/HepatocyteCocxActivity/input_data.zi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://www.cellprofile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w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w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openxmlformats.org/officeDocument/2006/relationships/image" Target="../media/image10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magingadmin@broadinstitute.org" TargetMode="External"/><Relationship Id="rId5" Type="http://schemas.openxmlformats.org/officeDocument/2006/relationships/hyperlink" Target="http://www.cellprofiler.org/" TargetMode="External"/><Relationship Id="rId4" Type="http://schemas.openxmlformats.org/officeDocument/2006/relationships/image" Target="../media/image103.jpe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Begin…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Download and install CellProfiler for your OS</a:t>
            </a:r>
          </a:p>
          <a:p>
            <a:pPr lvl="1"/>
            <a:r>
              <a:rPr lang="en-US" dirty="0">
                <a:hlinkClick r:id="rId2"/>
              </a:rPr>
              <a:t>http://cellprofiler.org/download.shtml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Download and install CellProfiler Analyst for your OS</a:t>
            </a:r>
          </a:p>
          <a:p>
            <a:pPr lvl="1"/>
            <a:r>
              <a:rPr lang="en-US" dirty="0">
                <a:hlinkClick r:id="rId3"/>
              </a:rPr>
              <a:t>http://cellprofiler.org/downloadCPA.shtml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Download sample data and written exercise</a:t>
            </a:r>
          </a:p>
          <a:p>
            <a:pPr lvl="1"/>
            <a:r>
              <a:rPr lang="en-US" dirty="0">
                <a:hlinkClick r:id="rId4"/>
              </a:rPr>
              <a:t>http</a:t>
            </a:r>
            <a:r>
              <a:rPr lang="en-US" dirty="0" smtClean="0">
                <a:hlinkClick r:id="rId4"/>
              </a:rPr>
              <a:t>://cellprofiler.org/linked_files/HepatocyteCocxActivity/input_data.zip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 </a:t>
            </a:r>
            <a:r>
              <a:rPr lang="en-US" dirty="0" smtClean="0">
                <a:hlinkClick r:id="rId5"/>
              </a:rPr>
              <a:t>cellprofiler.org/</a:t>
            </a:r>
            <a:r>
              <a:rPr lang="en-US" dirty="0" err="1" smtClean="0">
                <a:hlinkClick r:id="rId5"/>
              </a:rPr>
              <a:t>linked_files</a:t>
            </a:r>
            <a:r>
              <a:rPr lang="en-US" dirty="0" smtClean="0">
                <a:hlinkClick r:id="rId5"/>
              </a:rPr>
              <a:t>/</a:t>
            </a:r>
            <a:r>
              <a:rPr lang="en-US" dirty="0" err="1" smtClean="0">
                <a:hlinkClick r:id="rId5"/>
              </a:rPr>
              <a:t>HepatocyteCocxActivity</a:t>
            </a:r>
            <a:r>
              <a:rPr lang="en-US" dirty="0" smtClean="0">
                <a:hlinkClick r:id="rId5"/>
              </a:rPr>
              <a:t>/exercise.pdf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Unzip the file </a:t>
            </a:r>
            <a:r>
              <a:rPr lang="en-US" dirty="0" smtClean="0"/>
              <a:t>“input_data.zip” to </a:t>
            </a:r>
            <a:r>
              <a:rPr lang="en-US" dirty="0"/>
              <a:t>the </a:t>
            </a:r>
            <a:r>
              <a:rPr lang="en-US" dirty="0" smtClean="0"/>
              <a:t>Desktop</a:t>
            </a:r>
          </a:p>
          <a:p>
            <a:pPr lvl="1"/>
            <a:r>
              <a:rPr lang="en-US" dirty="0" smtClean="0"/>
              <a:t>Once done, there </a:t>
            </a:r>
            <a:r>
              <a:rPr lang="en-US" dirty="0"/>
              <a:t>should now be a folder called </a:t>
            </a:r>
            <a:r>
              <a:rPr lang="en-US" dirty="0" smtClean="0"/>
              <a:t>“</a:t>
            </a:r>
            <a:r>
              <a:rPr lang="en-US" dirty="0" err="1" smtClean="0"/>
              <a:t>input_data</a:t>
            </a:r>
            <a:r>
              <a:rPr lang="en-US" dirty="0" smtClean="0"/>
              <a:t>” </a:t>
            </a:r>
            <a:r>
              <a:rPr lang="en-US" dirty="0"/>
              <a:t>on </a:t>
            </a:r>
            <a:r>
              <a:rPr lang="en-US" dirty="0" smtClean="0"/>
              <a:t>your Desktop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914400"/>
          </a:xfrm>
        </p:spPr>
        <p:txBody>
          <a:bodyPr/>
          <a:lstStyle/>
          <a:p>
            <a:r>
              <a:rPr lang="en-US" dirty="0" smtClean="0"/>
              <a:t>Why Image Analysis for Outreach?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486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Provides concrete demonstration of mathematics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Results </a:t>
            </a:r>
            <a:r>
              <a:rPr lang="en-US" dirty="0"/>
              <a:t>of algorithms on images are readily </a:t>
            </a:r>
            <a:r>
              <a:rPr lang="en-US" dirty="0" smtClean="0"/>
              <a:t>apparent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Shows relevance of </a:t>
            </a:r>
            <a:r>
              <a:rPr lang="en-US" dirty="0"/>
              <a:t>mathematics and computer science to </a:t>
            </a:r>
            <a:r>
              <a:rPr lang="en-US" dirty="0" smtClean="0"/>
              <a:t>pressing biomedical </a:t>
            </a:r>
            <a:r>
              <a:rPr lang="en-US" dirty="0"/>
              <a:t>research </a:t>
            </a:r>
            <a:r>
              <a:rPr lang="en-US" dirty="0" smtClean="0"/>
              <a:t>questions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Provides </a:t>
            </a:r>
            <a:r>
              <a:rPr lang="en-US" dirty="0"/>
              <a:t>links to practical societal benefits 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Stimulate interest </a:t>
            </a:r>
            <a:r>
              <a:rPr lang="en-US" dirty="0"/>
              <a:t>in science upon seeing the beauty inherent </a:t>
            </a:r>
            <a:r>
              <a:rPr lang="en-US" dirty="0" smtClean="0"/>
              <a:t>in biological images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Exposure to </a:t>
            </a:r>
            <a:r>
              <a:rPr lang="en-US" dirty="0"/>
              <a:t>an interdisciplinary area of </a:t>
            </a:r>
            <a:r>
              <a:rPr lang="en-US" dirty="0" smtClean="0"/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Quantitative Measurements?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nucleus is brighter?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Which nucleus is larger?</a:t>
            </a:r>
            <a:endParaRPr lang="en-US" dirty="0"/>
          </a:p>
        </p:txBody>
      </p:sp>
      <p:sp>
        <p:nvSpPr>
          <p:cNvPr id="4" name="Freeform 4"/>
          <p:cNvSpPr>
            <a:spLocks noChangeAspect="1"/>
          </p:cNvSpPr>
          <p:nvPr/>
        </p:nvSpPr>
        <p:spPr bwMode="auto">
          <a:xfrm>
            <a:off x="2710180" y="1600200"/>
            <a:ext cx="1861820" cy="2266950"/>
          </a:xfrm>
          <a:custGeom>
            <a:avLst/>
            <a:gdLst>
              <a:gd name="T0" fmla="*/ 987 w 1466"/>
              <a:gd name="T1" fmla="*/ 268 h 1785"/>
              <a:gd name="T2" fmla="*/ 704 w 1466"/>
              <a:gd name="T3" fmla="*/ 345 h 1785"/>
              <a:gd name="T4" fmla="*/ 689 w 1466"/>
              <a:gd name="T5" fmla="*/ 396 h 1785"/>
              <a:gd name="T6" fmla="*/ 653 w 1466"/>
              <a:gd name="T7" fmla="*/ 484 h 1785"/>
              <a:gd name="T8" fmla="*/ 586 w 1466"/>
              <a:gd name="T9" fmla="*/ 514 h 1785"/>
              <a:gd name="T10" fmla="*/ 545 w 1466"/>
              <a:gd name="T11" fmla="*/ 571 h 1785"/>
              <a:gd name="T12" fmla="*/ 535 w 1466"/>
              <a:gd name="T13" fmla="*/ 597 h 1785"/>
              <a:gd name="T14" fmla="*/ 509 w 1466"/>
              <a:gd name="T15" fmla="*/ 622 h 1785"/>
              <a:gd name="T16" fmla="*/ 494 w 1466"/>
              <a:gd name="T17" fmla="*/ 638 h 1785"/>
              <a:gd name="T18" fmla="*/ 473 w 1466"/>
              <a:gd name="T19" fmla="*/ 720 h 1785"/>
              <a:gd name="T20" fmla="*/ 447 w 1466"/>
              <a:gd name="T21" fmla="*/ 730 h 1785"/>
              <a:gd name="T22" fmla="*/ 344 w 1466"/>
              <a:gd name="T23" fmla="*/ 792 h 1785"/>
              <a:gd name="T24" fmla="*/ 298 w 1466"/>
              <a:gd name="T25" fmla="*/ 838 h 1785"/>
              <a:gd name="T26" fmla="*/ 262 w 1466"/>
              <a:gd name="T27" fmla="*/ 885 h 1785"/>
              <a:gd name="T28" fmla="*/ 190 w 1466"/>
              <a:gd name="T29" fmla="*/ 952 h 1785"/>
              <a:gd name="T30" fmla="*/ 211 w 1466"/>
              <a:gd name="T31" fmla="*/ 1024 h 1785"/>
              <a:gd name="T32" fmla="*/ 164 w 1466"/>
              <a:gd name="T33" fmla="*/ 1327 h 1785"/>
              <a:gd name="T34" fmla="*/ 118 w 1466"/>
              <a:gd name="T35" fmla="*/ 1414 h 1785"/>
              <a:gd name="T36" fmla="*/ 72 w 1466"/>
              <a:gd name="T37" fmla="*/ 1512 h 1785"/>
              <a:gd name="T38" fmla="*/ 31 w 1466"/>
              <a:gd name="T39" fmla="*/ 1630 h 1785"/>
              <a:gd name="T40" fmla="*/ 15 w 1466"/>
              <a:gd name="T41" fmla="*/ 1677 h 1785"/>
              <a:gd name="T42" fmla="*/ 5 w 1466"/>
              <a:gd name="T43" fmla="*/ 1785 h 1785"/>
              <a:gd name="T44" fmla="*/ 87 w 1466"/>
              <a:gd name="T45" fmla="*/ 1744 h 1785"/>
              <a:gd name="T46" fmla="*/ 159 w 1466"/>
              <a:gd name="T47" fmla="*/ 1641 h 1785"/>
              <a:gd name="T48" fmla="*/ 216 w 1466"/>
              <a:gd name="T49" fmla="*/ 1553 h 1785"/>
              <a:gd name="T50" fmla="*/ 308 w 1466"/>
              <a:gd name="T51" fmla="*/ 1481 h 1785"/>
              <a:gd name="T52" fmla="*/ 483 w 1466"/>
              <a:gd name="T53" fmla="*/ 1425 h 1785"/>
              <a:gd name="T54" fmla="*/ 560 w 1466"/>
              <a:gd name="T55" fmla="*/ 1378 h 1785"/>
              <a:gd name="T56" fmla="*/ 576 w 1466"/>
              <a:gd name="T57" fmla="*/ 1322 h 1785"/>
              <a:gd name="T58" fmla="*/ 689 w 1466"/>
              <a:gd name="T59" fmla="*/ 1219 h 1785"/>
              <a:gd name="T60" fmla="*/ 859 w 1466"/>
              <a:gd name="T61" fmla="*/ 1126 h 1785"/>
              <a:gd name="T62" fmla="*/ 915 w 1466"/>
              <a:gd name="T63" fmla="*/ 1024 h 1785"/>
              <a:gd name="T64" fmla="*/ 1085 w 1466"/>
              <a:gd name="T65" fmla="*/ 849 h 1785"/>
              <a:gd name="T66" fmla="*/ 1090 w 1466"/>
              <a:gd name="T67" fmla="*/ 792 h 1785"/>
              <a:gd name="T68" fmla="*/ 1116 w 1466"/>
              <a:gd name="T69" fmla="*/ 736 h 1785"/>
              <a:gd name="T70" fmla="*/ 1106 w 1466"/>
              <a:gd name="T71" fmla="*/ 653 h 1785"/>
              <a:gd name="T72" fmla="*/ 1100 w 1466"/>
              <a:gd name="T73" fmla="*/ 638 h 1785"/>
              <a:gd name="T74" fmla="*/ 1116 w 1466"/>
              <a:gd name="T75" fmla="*/ 561 h 1785"/>
              <a:gd name="T76" fmla="*/ 1255 w 1466"/>
              <a:gd name="T77" fmla="*/ 473 h 1785"/>
              <a:gd name="T78" fmla="*/ 1291 w 1466"/>
              <a:gd name="T79" fmla="*/ 417 h 1785"/>
              <a:gd name="T80" fmla="*/ 1368 w 1466"/>
              <a:gd name="T81" fmla="*/ 304 h 1785"/>
              <a:gd name="T82" fmla="*/ 1440 w 1466"/>
              <a:gd name="T83" fmla="*/ 139 h 1785"/>
              <a:gd name="T84" fmla="*/ 1466 w 1466"/>
              <a:gd name="T85" fmla="*/ 16 h 1785"/>
              <a:gd name="T86" fmla="*/ 1455 w 1466"/>
              <a:gd name="T87" fmla="*/ 0 h 1785"/>
              <a:gd name="T88" fmla="*/ 1445 w 1466"/>
              <a:gd name="T89" fmla="*/ 16 h 1785"/>
              <a:gd name="T90" fmla="*/ 1394 w 1466"/>
              <a:gd name="T91" fmla="*/ 77 h 1785"/>
              <a:gd name="T92" fmla="*/ 1358 w 1466"/>
              <a:gd name="T93" fmla="*/ 144 h 1785"/>
              <a:gd name="T94" fmla="*/ 1270 w 1466"/>
              <a:gd name="T95" fmla="*/ 170 h 1785"/>
              <a:gd name="T96" fmla="*/ 1106 w 1466"/>
              <a:gd name="T97" fmla="*/ 206 h 1785"/>
              <a:gd name="T98" fmla="*/ 1023 w 1466"/>
              <a:gd name="T99" fmla="*/ 237 h 1785"/>
              <a:gd name="T100" fmla="*/ 1008 w 1466"/>
              <a:gd name="T101" fmla="*/ 247 h 1785"/>
              <a:gd name="T102" fmla="*/ 1003 w 1466"/>
              <a:gd name="T103" fmla="*/ 262 h 1785"/>
              <a:gd name="T104" fmla="*/ 987 w 1466"/>
              <a:gd name="T105" fmla="*/ 268 h 17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466"/>
              <a:gd name="T160" fmla="*/ 0 h 1785"/>
              <a:gd name="T161" fmla="*/ 1466 w 1466"/>
              <a:gd name="T162" fmla="*/ 1785 h 17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466" h="1785">
                <a:moveTo>
                  <a:pt x="987" y="268"/>
                </a:moveTo>
                <a:cubicBezTo>
                  <a:pt x="893" y="294"/>
                  <a:pt x="797" y="314"/>
                  <a:pt x="704" y="345"/>
                </a:cubicBezTo>
                <a:cubicBezTo>
                  <a:pt x="687" y="351"/>
                  <a:pt x="694" y="379"/>
                  <a:pt x="689" y="396"/>
                </a:cubicBezTo>
                <a:cubicBezTo>
                  <a:pt x="678" y="429"/>
                  <a:pt x="676" y="443"/>
                  <a:pt x="653" y="484"/>
                </a:cubicBezTo>
                <a:cubicBezTo>
                  <a:pt x="641" y="505"/>
                  <a:pt x="586" y="514"/>
                  <a:pt x="586" y="514"/>
                </a:cubicBezTo>
                <a:cubicBezTo>
                  <a:pt x="569" y="531"/>
                  <a:pt x="556" y="549"/>
                  <a:pt x="545" y="571"/>
                </a:cubicBezTo>
                <a:cubicBezTo>
                  <a:pt x="541" y="579"/>
                  <a:pt x="540" y="589"/>
                  <a:pt x="535" y="597"/>
                </a:cubicBezTo>
                <a:cubicBezTo>
                  <a:pt x="528" y="607"/>
                  <a:pt x="518" y="613"/>
                  <a:pt x="509" y="622"/>
                </a:cubicBezTo>
                <a:cubicBezTo>
                  <a:pt x="504" y="627"/>
                  <a:pt x="494" y="638"/>
                  <a:pt x="494" y="638"/>
                </a:cubicBezTo>
                <a:cubicBezTo>
                  <a:pt x="491" y="648"/>
                  <a:pt x="474" y="719"/>
                  <a:pt x="473" y="720"/>
                </a:cubicBezTo>
                <a:cubicBezTo>
                  <a:pt x="468" y="728"/>
                  <a:pt x="455" y="726"/>
                  <a:pt x="447" y="730"/>
                </a:cubicBezTo>
                <a:cubicBezTo>
                  <a:pt x="425" y="742"/>
                  <a:pt x="365" y="771"/>
                  <a:pt x="344" y="792"/>
                </a:cubicBezTo>
                <a:cubicBezTo>
                  <a:pt x="329" y="807"/>
                  <a:pt x="312" y="822"/>
                  <a:pt x="298" y="838"/>
                </a:cubicBezTo>
                <a:cubicBezTo>
                  <a:pt x="266" y="876"/>
                  <a:pt x="292" y="860"/>
                  <a:pt x="262" y="885"/>
                </a:cubicBezTo>
                <a:cubicBezTo>
                  <a:pt x="236" y="907"/>
                  <a:pt x="208" y="923"/>
                  <a:pt x="190" y="952"/>
                </a:cubicBezTo>
                <a:cubicBezTo>
                  <a:pt x="194" y="979"/>
                  <a:pt x="195" y="1001"/>
                  <a:pt x="211" y="1024"/>
                </a:cubicBezTo>
                <a:cubicBezTo>
                  <a:pt x="232" y="1109"/>
                  <a:pt x="206" y="1247"/>
                  <a:pt x="164" y="1327"/>
                </a:cubicBezTo>
                <a:cubicBezTo>
                  <a:pt x="157" y="1364"/>
                  <a:pt x="135" y="1384"/>
                  <a:pt x="118" y="1414"/>
                </a:cubicBezTo>
                <a:cubicBezTo>
                  <a:pt x="101" y="1446"/>
                  <a:pt x="85" y="1478"/>
                  <a:pt x="72" y="1512"/>
                </a:cubicBezTo>
                <a:cubicBezTo>
                  <a:pt x="57" y="1551"/>
                  <a:pt x="45" y="1591"/>
                  <a:pt x="31" y="1630"/>
                </a:cubicBezTo>
                <a:cubicBezTo>
                  <a:pt x="26" y="1646"/>
                  <a:pt x="15" y="1677"/>
                  <a:pt x="15" y="1677"/>
                </a:cubicBezTo>
                <a:cubicBezTo>
                  <a:pt x="9" y="1724"/>
                  <a:pt x="0" y="1736"/>
                  <a:pt x="5" y="1785"/>
                </a:cubicBezTo>
                <a:cubicBezTo>
                  <a:pt x="46" y="1775"/>
                  <a:pt x="59" y="1772"/>
                  <a:pt x="87" y="1744"/>
                </a:cubicBezTo>
                <a:cubicBezTo>
                  <a:pt x="98" y="1707"/>
                  <a:pt x="132" y="1668"/>
                  <a:pt x="159" y="1641"/>
                </a:cubicBezTo>
                <a:cubicBezTo>
                  <a:pt x="168" y="1603"/>
                  <a:pt x="185" y="1576"/>
                  <a:pt x="216" y="1553"/>
                </a:cubicBezTo>
                <a:cubicBezTo>
                  <a:pt x="239" y="1515"/>
                  <a:pt x="265" y="1495"/>
                  <a:pt x="308" y="1481"/>
                </a:cubicBezTo>
                <a:cubicBezTo>
                  <a:pt x="352" y="1441"/>
                  <a:pt x="426" y="1432"/>
                  <a:pt x="483" y="1425"/>
                </a:cubicBezTo>
                <a:cubicBezTo>
                  <a:pt x="509" y="1409"/>
                  <a:pt x="532" y="1389"/>
                  <a:pt x="560" y="1378"/>
                </a:cubicBezTo>
                <a:cubicBezTo>
                  <a:pt x="567" y="1360"/>
                  <a:pt x="568" y="1340"/>
                  <a:pt x="576" y="1322"/>
                </a:cubicBezTo>
                <a:cubicBezTo>
                  <a:pt x="598" y="1270"/>
                  <a:pt x="645" y="1248"/>
                  <a:pt x="689" y="1219"/>
                </a:cubicBezTo>
                <a:cubicBezTo>
                  <a:pt x="729" y="1163"/>
                  <a:pt x="796" y="1144"/>
                  <a:pt x="859" y="1126"/>
                </a:cubicBezTo>
                <a:cubicBezTo>
                  <a:pt x="889" y="1096"/>
                  <a:pt x="897" y="1059"/>
                  <a:pt x="915" y="1024"/>
                </a:cubicBezTo>
                <a:cubicBezTo>
                  <a:pt x="946" y="964"/>
                  <a:pt x="1044" y="911"/>
                  <a:pt x="1085" y="849"/>
                </a:cubicBezTo>
                <a:cubicBezTo>
                  <a:pt x="1087" y="830"/>
                  <a:pt x="1085" y="810"/>
                  <a:pt x="1090" y="792"/>
                </a:cubicBezTo>
                <a:cubicBezTo>
                  <a:pt x="1095" y="772"/>
                  <a:pt x="1109" y="756"/>
                  <a:pt x="1116" y="736"/>
                </a:cubicBezTo>
                <a:cubicBezTo>
                  <a:pt x="1113" y="708"/>
                  <a:pt x="1110" y="681"/>
                  <a:pt x="1106" y="653"/>
                </a:cubicBezTo>
                <a:cubicBezTo>
                  <a:pt x="1105" y="648"/>
                  <a:pt x="1100" y="643"/>
                  <a:pt x="1100" y="638"/>
                </a:cubicBezTo>
                <a:cubicBezTo>
                  <a:pt x="1102" y="612"/>
                  <a:pt x="1105" y="585"/>
                  <a:pt x="1116" y="561"/>
                </a:cubicBezTo>
                <a:cubicBezTo>
                  <a:pt x="1139" y="514"/>
                  <a:pt x="1216" y="503"/>
                  <a:pt x="1255" y="473"/>
                </a:cubicBezTo>
                <a:cubicBezTo>
                  <a:pt x="1283" y="427"/>
                  <a:pt x="1271" y="445"/>
                  <a:pt x="1291" y="417"/>
                </a:cubicBezTo>
                <a:cubicBezTo>
                  <a:pt x="1297" y="379"/>
                  <a:pt x="1331" y="322"/>
                  <a:pt x="1368" y="304"/>
                </a:cubicBezTo>
                <a:cubicBezTo>
                  <a:pt x="1384" y="246"/>
                  <a:pt x="1414" y="194"/>
                  <a:pt x="1440" y="139"/>
                </a:cubicBezTo>
                <a:cubicBezTo>
                  <a:pt x="1448" y="97"/>
                  <a:pt x="1458" y="58"/>
                  <a:pt x="1466" y="16"/>
                </a:cubicBezTo>
                <a:cubicBezTo>
                  <a:pt x="1462" y="11"/>
                  <a:pt x="1461" y="0"/>
                  <a:pt x="1455" y="0"/>
                </a:cubicBezTo>
                <a:cubicBezTo>
                  <a:pt x="1449" y="0"/>
                  <a:pt x="1449" y="11"/>
                  <a:pt x="1445" y="16"/>
                </a:cubicBezTo>
                <a:cubicBezTo>
                  <a:pt x="1421" y="45"/>
                  <a:pt x="1412" y="51"/>
                  <a:pt x="1394" y="77"/>
                </a:cubicBezTo>
                <a:cubicBezTo>
                  <a:pt x="1376" y="104"/>
                  <a:pt x="1374" y="112"/>
                  <a:pt x="1358" y="144"/>
                </a:cubicBezTo>
                <a:cubicBezTo>
                  <a:pt x="1354" y="153"/>
                  <a:pt x="1283" y="166"/>
                  <a:pt x="1270" y="170"/>
                </a:cubicBezTo>
                <a:cubicBezTo>
                  <a:pt x="1215" y="207"/>
                  <a:pt x="1173" y="198"/>
                  <a:pt x="1106" y="206"/>
                </a:cubicBezTo>
                <a:cubicBezTo>
                  <a:pt x="1074" y="226"/>
                  <a:pt x="1059" y="226"/>
                  <a:pt x="1023" y="237"/>
                </a:cubicBezTo>
                <a:cubicBezTo>
                  <a:pt x="1018" y="240"/>
                  <a:pt x="1012" y="242"/>
                  <a:pt x="1008" y="247"/>
                </a:cubicBezTo>
                <a:cubicBezTo>
                  <a:pt x="1005" y="251"/>
                  <a:pt x="1006" y="258"/>
                  <a:pt x="1003" y="262"/>
                </a:cubicBezTo>
                <a:cubicBezTo>
                  <a:pt x="999" y="269"/>
                  <a:pt x="962" y="306"/>
                  <a:pt x="987" y="2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Oval 5"/>
          <p:cNvSpPr>
            <a:spLocks noChangeAspect="1" noChangeArrowheads="1"/>
          </p:cNvSpPr>
          <p:nvPr/>
        </p:nvSpPr>
        <p:spPr bwMode="auto">
          <a:xfrm rot="7624950">
            <a:off x="3190820" y="2489835"/>
            <a:ext cx="731520" cy="4876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6" name="Freeform 14"/>
          <p:cNvSpPr>
            <a:spLocks noChangeAspect="1"/>
          </p:cNvSpPr>
          <p:nvPr/>
        </p:nvSpPr>
        <p:spPr bwMode="auto">
          <a:xfrm>
            <a:off x="5029200" y="1650679"/>
            <a:ext cx="1861820" cy="2266950"/>
          </a:xfrm>
          <a:custGeom>
            <a:avLst/>
            <a:gdLst/>
            <a:ahLst/>
            <a:cxnLst>
              <a:cxn ang="0">
                <a:pos x="987" y="268"/>
              </a:cxn>
              <a:cxn ang="0">
                <a:pos x="704" y="345"/>
              </a:cxn>
              <a:cxn ang="0">
                <a:pos x="689" y="396"/>
              </a:cxn>
              <a:cxn ang="0">
                <a:pos x="653" y="484"/>
              </a:cxn>
              <a:cxn ang="0">
                <a:pos x="586" y="514"/>
              </a:cxn>
              <a:cxn ang="0">
                <a:pos x="545" y="571"/>
              </a:cxn>
              <a:cxn ang="0">
                <a:pos x="535" y="597"/>
              </a:cxn>
              <a:cxn ang="0">
                <a:pos x="509" y="622"/>
              </a:cxn>
              <a:cxn ang="0">
                <a:pos x="494" y="638"/>
              </a:cxn>
              <a:cxn ang="0">
                <a:pos x="473" y="720"/>
              </a:cxn>
              <a:cxn ang="0">
                <a:pos x="447" y="730"/>
              </a:cxn>
              <a:cxn ang="0">
                <a:pos x="344" y="792"/>
              </a:cxn>
              <a:cxn ang="0">
                <a:pos x="298" y="838"/>
              </a:cxn>
              <a:cxn ang="0">
                <a:pos x="262" y="885"/>
              </a:cxn>
              <a:cxn ang="0">
                <a:pos x="190" y="952"/>
              </a:cxn>
              <a:cxn ang="0">
                <a:pos x="211" y="1024"/>
              </a:cxn>
              <a:cxn ang="0">
                <a:pos x="164" y="1327"/>
              </a:cxn>
              <a:cxn ang="0">
                <a:pos x="118" y="1414"/>
              </a:cxn>
              <a:cxn ang="0">
                <a:pos x="72" y="1512"/>
              </a:cxn>
              <a:cxn ang="0">
                <a:pos x="31" y="1630"/>
              </a:cxn>
              <a:cxn ang="0">
                <a:pos x="15" y="1677"/>
              </a:cxn>
              <a:cxn ang="0">
                <a:pos x="5" y="1785"/>
              </a:cxn>
              <a:cxn ang="0">
                <a:pos x="87" y="1744"/>
              </a:cxn>
              <a:cxn ang="0">
                <a:pos x="159" y="1641"/>
              </a:cxn>
              <a:cxn ang="0">
                <a:pos x="216" y="1553"/>
              </a:cxn>
              <a:cxn ang="0">
                <a:pos x="308" y="1481"/>
              </a:cxn>
              <a:cxn ang="0">
                <a:pos x="483" y="1425"/>
              </a:cxn>
              <a:cxn ang="0">
                <a:pos x="560" y="1378"/>
              </a:cxn>
              <a:cxn ang="0">
                <a:pos x="576" y="1322"/>
              </a:cxn>
              <a:cxn ang="0">
                <a:pos x="689" y="1219"/>
              </a:cxn>
              <a:cxn ang="0">
                <a:pos x="859" y="1126"/>
              </a:cxn>
              <a:cxn ang="0">
                <a:pos x="915" y="1024"/>
              </a:cxn>
              <a:cxn ang="0">
                <a:pos x="1085" y="849"/>
              </a:cxn>
              <a:cxn ang="0">
                <a:pos x="1090" y="792"/>
              </a:cxn>
              <a:cxn ang="0">
                <a:pos x="1116" y="736"/>
              </a:cxn>
              <a:cxn ang="0">
                <a:pos x="1106" y="653"/>
              </a:cxn>
              <a:cxn ang="0">
                <a:pos x="1100" y="638"/>
              </a:cxn>
              <a:cxn ang="0">
                <a:pos x="1116" y="561"/>
              </a:cxn>
              <a:cxn ang="0">
                <a:pos x="1255" y="473"/>
              </a:cxn>
              <a:cxn ang="0">
                <a:pos x="1291" y="417"/>
              </a:cxn>
              <a:cxn ang="0">
                <a:pos x="1368" y="304"/>
              </a:cxn>
              <a:cxn ang="0">
                <a:pos x="1440" y="139"/>
              </a:cxn>
              <a:cxn ang="0">
                <a:pos x="1466" y="16"/>
              </a:cxn>
              <a:cxn ang="0">
                <a:pos x="1455" y="0"/>
              </a:cxn>
              <a:cxn ang="0">
                <a:pos x="1445" y="16"/>
              </a:cxn>
              <a:cxn ang="0">
                <a:pos x="1394" y="77"/>
              </a:cxn>
              <a:cxn ang="0">
                <a:pos x="1358" y="144"/>
              </a:cxn>
              <a:cxn ang="0">
                <a:pos x="1270" y="170"/>
              </a:cxn>
              <a:cxn ang="0">
                <a:pos x="1106" y="206"/>
              </a:cxn>
              <a:cxn ang="0">
                <a:pos x="1023" y="237"/>
              </a:cxn>
              <a:cxn ang="0">
                <a:pos x="1008" y="247"/>
              </a:cxn>
              <a:cxn ang="0">
                <a:pos x="1003" y="262"/>
              </a:cxn>
              <a:cxn ang="0">
                <a:pos x="987" y="268"/>
              </a:cxn>
            </a:cxnLst>
            <a:rect l="0" t="0" r="r" b="b"/>
            <a:pathLst>
              <a:path w="1466" h="1785">
                <a:moveTo>
                  <a:pt x="987" y="268"/>
                </a:moveTo>
                <a:cubicBezTo>
                  <a:pt x="893" y="294"/>
                  <a:pt x="797" y="314"/>
                  <a:pt x="704" y="345"/>
                </a:cubicBezTo>
                <a:cubicBezTo>
                  <a:pt x="687" y="351"/>
                  <a:pt x="694" y="379"/>
                  <a:pt x="689" y="396"/>
                </a:cubicBezTo>
                <a:cubicBezTo>
                  <a:pt x="678" y="429"/>
                  <a:pt x="676" y="443"/>
                  <a:pt x="653" y="484"/>
                </a:cubicBezTo>
                <a:cubicBezTo>
                  <a:pt x="641" y="505"/>
                  <a:pt x="586" y="514"/>
                  <a:pt x="586" y="514"/>
                </a:cubicBezTo>
                <a:cubicBezTo>
                  <a:pt x="569" y="531"/>
                  <a:pt x="556" y="549"/>
                  <a:pt x="545" y="571"/>
                </a:cubicBezTo>
                <a:cubicBezTo>
                  <a:pt x="541" y="579"/>
                  <a:pt x="540" y="589"/>
                  <a:pt x="535" y="597"/>
                </a:cubicBezTo>
                <a:cubicBezTo>
                  <a:pt x="528" y="607"/>
                  <a:pt x="518" y="613"/>
                  <a:pt x="509" y="622"/>
                </a:cubicBezTo>
                <a:cubicBezTo>
                  <a:pt x="504" y="627"/>
                  <a:pt x="494" y="638"/>
                  <a:pt x="494" y="638"/>
                </a:cubicBezTo>
                <a:cubicBezTo>
                  <a:pt x="491" y="648"/>
                  <a:pt x="474" y="719"/>
                  <a:pt x="473" y="720"/>
                </a:cubicBezTo>
                <a:cubicBezTo>
                  <a:pt x="468" y="728"/>
                  <a:pt x="455" y="726"/>
                  <a:pt x="447" y="730"/>
                </a:cubicBezTo>
                <a:cubicBezTo>
                  <a:pt x="425" y="742"/>
                  <a:pt x="365" y="771"/>
                  <a:pt x="344" y="792"/>
                </a:cubicBezTo>
                <a:cubicBezTo>
                  <a:pt x="329" y="807"/>
                  <a:pt x="312" y="822"/>
                  <a:pt x="298" y="838"/>
                </a:cubicBezTo>
                <a:cubicBezTo>
                  <a:pt x="266" y="876"/>
                  <a:pt x="292" y="860"/>
                  <a:pt x="262" y="885"/>
                </a:cubicBezTo>
                <a:cubicBezTo>
                  <a:pt x="236" y="907"/>
                  <a:pt x="208" y="923"/>
                  <a:pt x="190" y="952"/>
                </a:cubicBezTo>
                <a:cubicBezTo>
                  <a:pt x="194" y="979"/>
                  <a:pt x="195" y="1001"/>
                  <a:pt x="211" y="1024"/>
                </a:cubicBezTo>
                <a:cubicBezTo>
                  <a:pt x="232" y="1109"/>
                  <a:pt x="206" y="1247"/>
                  <a:pt x="164" y="1327"/>
                </a:cubicBezTo>
                <a:cubicBezTo>
                  <a:pt x="157" y="1364"/>
                  <a:pt x="135" y="1384"/>
                  <a:pt x="118" y="1414"/>
                </a:cubicBezTo>
                <a:cubicBezTo>
                  <a:pt x="101" y="1446"/>
                  <a:pt x="85" y="1478"/>
                  <a:pt x="72" y="1512"/>
                </a:cubicBezTo>
                <a:cubicBezTo>
                  <a:pt x="57" y="1551"/>
                  <a:pt x="45" y="1591"/>
                  <a:pt x="31" y="1630"/>
                </a:cubicBezTo>
                <a:cubicBezTo>
                  <a:pt x="26" y="1646"/>
                  <a:pt x="15" y="1677"/>
                  <a:pt x="15" y="1677"/>
                </a:cubicBezTo>
                <a:cubicBezTo>
                  <a:pt x="9" y="1724"/>
                  <a:pt x="0" y="1736"/>
                  <a:pt x="5" y="1785"/>
                </a:cubicBezTo>
                <a:cubicBezTo>
                  <a:pt x="46" y="1775"/>
                  <a:pt x="59" y="1772"/>
                  <a:pt x="87" y="1744"/>
                </a:cubicBezTo>
                <a:cubicBezTo>
                  <a:pt x="98" y="1707"/>
                  <a:pt x="132" y="1668"/>
                  <a:pt x="159" y="1641"/>
                </a:cubicBezTo>
                <a:cubicBezTo>
                  <a:pt x="168" y="1603"/>
                  <a:pt x="185" y="1576"/>
                  <a:pt x="216" y="1553"/>
                </a:cubicBezTo>
                <a:cubicBezTo>
                  <a:pt x="239" y="1515"/>
                  <a:pt x="265" y="1495"/>
                  <a:pt x="308" y="1481"/>
                </a:cubicBezTo>
                <a:cubicBezTo>
                  <a:pt x="352" y="1441"/>
                  <a:pt x="426" y="1432"/>
                  <a:pt x="483" y="1425"/>
                </a:cubicBezTo>
                <a:cubicBezTo>
                  <a:pt x="509" y="1409"/>
                  <a:pt x="532" y="1389"/>
                  <a:pt x="560" y="1378"/>
                </a:cubicBezTo>
                <a:cubicBezTo>
                  <a:pt x="567" y="1360"/>
                  <a:pt x="568" y="1340"/>
                  <a:pt x="576" y="1322"/>
                </a:cubicBezTo>
                <a:cubicBezTo>
                  <a:pt x="598" y="1270"/>
                  <a:pt x="645" y="1248"/>
                  <a:pt x="689" y="1219"/>
                </a:cubicBezTo>
                <a:cubicBezTo>
                  <a:pt x="729" y="1163"/>
                  <a:pt x="796" y="1144"/>
                  <a:pt x="859" y="1126"/>
                </a:cubicBezTo>
                <a:cubicBezTo>
                  <a:pt x="889" y="1096"/>
                  <a:pt x="897" y="1059"/>
                  <a:pt x="915" y="1024"/>
                </a:cubicBezTo>
                <a:cubicBezTo>
                  <a:pt x="946" y="964"/>
                  <a:pt x="1044" y="911"/>
                  <a:pt x="1085" y="849"/>
                </a:cubicBezTo>
                <a:cubicBezTo>
                  <a:pt x="1087" y="830"/>
                  <a:pt x="1085" y="810"/>
                  <a:pt x="1090" y="792"/>
                </a:cubicBezTo>
                <a:cubicBezTo>
                  <a:pt x="1095" y="772"/>
                  <a:pt x="1109" y="756"/>
                  <a:pt x="1116" y="736"/>
                </a:cubicBezTo>
                <a:cubicBezTo>
                  <a:pt x="1113" y="708"/>
                  <a:pt x="1110" y="681"/>
                  <a:pt x="1106" y="653"/>
                </a:cubicBezTo>
                <a:cubicBezTo>
                  <a:pt x="1105" y="648"/>
                  <a:pt x="1100" y="643"/>
                  <a:pt x="1100" y="638"/>
                </a:cubicBezTo>
                <a:cubicBezTo>
                  <a:pt x="1102" y="612"/>
                  <a:pt x="1105" y="585"/>
                  <a:pt x="1116" y="561"/>
                </a:cubicBezTo>
                <a:cubicBezTo>
                  <a:pt x="1139" y="514"/>
                  <a:pt x="1216" y="503"/>
                  <a:pt x="1255" y="473"/>
                </a:cubicBezTo>
                <a:cubicBezTo>
                  <a:pt x="1283" y="427"/>
                  <a:pt x="1271" y="445"/>
                  <a:pt x="1291" y="417"/>
                </a:cubicBezTo>
                <a:cubicBezTo>
                  <a:pt x="1297" y="379"/>
                  <a:pt x="1331" y="322"/>
                  <a:pt x="1368" y="304"/>
                </a:cubicBezTo>
                <a:cubicBezTo>
                  <a:pt x="1384" y="246"/>
                  <a:pt x="1414" y="194"/>
                  <a:pt x="1440" y="139"/>
                </a:cubicBezTo>
                <a:cubicBezTo>
                  <a:pt x="1448" y="97"/>
                  <a:pt x="1458" y="58"/>
                  <a:pt x="1466" y="16"/>
                </a:cubicBezTo>
                <a:cubicBezTo>
                  <a:pt x="1462" y="11"/>
                  <a:pt x="1461" y="0"/>
                  <a:pt x="1455" y="0"/>
                </a:cubicBezTo>
                <a:cubicBezTo>
                  <a:pt x="1449" y="0"/>
                  <a:pt x="1449" y="11"/>
                  <a:pt x="1445" y="16"/>
                </a:cubicBezTo>
                <a:cubicBezTo>
                  <a:pt x="1421" y="45"/>
                  <a:pt x="1412" y="51"/>
                  <a:pt x="1394" y="77"/>
                </a:cubicBezTo>
                <a:cubicBezTo>
                  <a:pt x="1376" y="104"/>
                  <a:pt x="1374" y="112"/>
                  <a:pt x="1358" y="144"/>
                </a:cubicBezTo>
                <a:cubicBezTo>
                  <a:pt x="1354" y="153"/>
                  <a:pt x="1283" y="166"/>
                  <a:pt x="1270" y="170"/>
                </a:cubicBezTo>
                <a:cubicBezTo>
                  <a:pt x="1215" y="207"/>
                  <a:pt x="1173" y="198"/>
                  <a:pt x="1106" y="206"/>
                </a:cubicBezTo>
                <a:cubicBezTo>
                  <a:pt x="1074" y="226"/>
                  <a:pt x="1059" y="226"/>
                  <a:pt x="1023" y="237"/>
                </a:cubicBezTo>
                <a:cubicBezTo>
                  <a:pt x="1018" y="240"/>
                  <a:pt x="1012" y="242"/>
                  <a:pt x="1008" y="247"/>
                </a:cubicBezTo>
                <a:cubicBezTo>
                  <a:pt x="1005" y="251"/>
                  <a:pt x="1006" y="258"/>
                  <a:pt x="1003" y="262"/>
                </a:cubicBezTo>
                <a:cubicBezTo>
                  <a:pt x="999" y="269"/>
                  <a:pt x="962" y="306"/>
                  <a:pt x="987" y="26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 rot="7624950">
            <a:off x="5554607" y="2489835"/>
            <a:ext cx="731520" cy="4876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8" name="Rectangle 16"/>
          <p:cNvSpPr>
            <a:spLocks noChangeAspect="1" noChangeArrowheads="1"/>
          </p:cNvSpPr>
          <p:nvPr/>
        </p:nvSpPr>
        <p:spPr bwMode="auto">
          <a:xfrm>
            <a:off x="1214438" y="2593654"/>
            <a:ext cx="7243762" cy="266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buNone/>
              <a:defRPr/>
            </a:pPr>
            <a:r>
              <a:rPr lang="en-US" sz="1800" dirty="0" smtClean="0">
                <a:ea typeface="ＭＳ Ｐゴシック"/>
              </a:rPr>
              <a:t>Same brightness…</a:t>
            </a:r>
            <a:endParaRPr lang="en-US" sz="1800" dirty="0">
              <a:ea typeface="ＭＳ Ｐゴシック"/>
            </a:endParaRPr>
          </a:p>
        </p:txBody>
      </p:sp>
      <p:sp>
        <p:nvSpPr>
          <p:cNvPr id="9" name="TextBox 30"/>
          <p:cNvSpPr txBox="1">
            <a:spLocks noChangeAspect="1" noChangeArrowheads="1"/>
          </p:cNvSpPr>
          <p:nvPr/>
        </p:nvSpPr>
        <p:spPr bwMode="auto">
          <a:xfrm>
            <a:off x="2971801" y="2012628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/>
              <a:t>A</a:t>
            </a:r>
          </a:p>
        </p:txBody>
      </p:sp>
      <p:sp>
        <p:nvSpPr>
          <p:cNvPr id="10" name="TextBox 31"/>
          <p:cNvSpPr txBox="1">
            <a:spLocks noChangeAspect="1" noChangeArrowheads="1"/>
          </p:cNvSpPr>
          <p:nvPr/>
        </p:nvSpPr>
        <p:spPr bwMode="auto">
          <a:xfrm>
            <a:off x="5334002" y="2012628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/>
              <a:t>B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814638" y="5029994"/>
            <a:ext cx="533400" cy="5334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None/>
              <a:defRPr/>
            </a:pPr>
            <a:r>
              <a:rPr lang="en-US" sz="2400" dirty="0">
                <a:ea typeface="ＭＳ Ｐゴシック"/>
              </a:rPr>
              <a:t>A</a:t>
            </a: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710238" y="5029994"/>
            <a:ext cx="533400" cy="5334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None/>
              <a:defRPr/>
            </a:pPr>
            <a:r>
              <a:rPr lang="en-US" sz="2400" dirty="0">
                <a:ea typeface="ＭＳ Ｐゴシック"/>
              </a:rPr>
              <a:t>B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928938" y="564038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3281802" y="5490865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377853" y="514508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271838" y="480218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2928938" y="4684572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2586038" y="5490865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2497531" y="514508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2624138" y="480218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5672138" y="4344988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243638" y="4725988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281420" y="5411788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5722221" y="5643265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5131886" y="5411788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5131886" y="4755491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14023" y="5029367"/>
            <a:ext cx="7530829" cy="534654"/>
            <a:chOff x="1214022" y="5029200"/>
            <a:chExt cx="7530829" cy="534654"/>
          </a:xfrm>
        </p:grpSpPr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1214022" y="5030454"/>
              <a:ext cx="7010400" cy="533400"/>
              <a:chOff x="384" y="1968"/>
              <a:chExt cx="4416" cy="336"/>
            </a:xfrm>
            <a:solidFill>
              <a:schemeClr val="tx1"/>
            </a:solidFill>
          </p:grpSpPr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>
                <a:off x="384" y="1968"/>
                <a:ext cx="4416" cy="0"/>
              </a:xfrm>
              <a:prstGeom prst="line">
                <a:avLst/>
              </a:prstGeom>
              <a:grp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None/>
                  <a:defRPr/>
                </a:pPr>
                <a:endParaRPr lang="en-US" sz="2400" b="1" dirty="0">
                  <a:ea typeface="ＭＳ Ｐゴシック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>
                <a:off x="384" y="2304"/>
                <a:ext cx="4416" cy="0"/>
              </a:xfrm>
              <a:prstGeom prst="line">
                <a:avLst/>
              </a:prstGeom>
              <a:grp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None/>
                  <a:defRPr/>
                </a:pPr>
                <a:endParaRPr lang="en-US" sz="2400" b="1" dirty="0">
                  <a:ea typeface="ＭＳ Ｐゴシック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213663" y="5029200"/>
              <a:ext cx="153118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Same size…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00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Quantitative Measurements?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colors?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57600" y="6506289"/>
            <a:ext cx="4876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http://www.psy.ritsumei.ac.jp/~akitaoka/color12e.html.</a:t>
            </a:r>
            <a:r>
              <a:rPr kumimoji="0" lang="en-US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illus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1600200"/>
            <a:ext cx="45259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illus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9" t="82498"/>
          <a:stretch>
            <a:fillRect/>
          </a:stretch>
        </p:blipFill>
        <p:spPr bwMode="auto">
          <a:xfrm>
            <a:off x="7060406" y="3710781"/>
            <a:ext cx="1854994" cy="180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illus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9" b="83163"/>
          <a:stretch>
            <a:fillRect/>
          </a:stretch>
        </p:blipFill>
        <p:spPr bwMode="auto">
          <a:xfrm>
            <a:off x="7085933" y="2438400"/>
            <a:ext cx="1829467" cy="171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6096000" y="1600200"/>
            <a:ext cx="762000" cy="762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96000" y="5334000"/>
            <a:ext cx="762000" cy="762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cxnSp>
        <p:nvCxnSpPr>
          <p:cNvPr id="11" name="Elbow Connector 10"/>
          <p:cNvCxnSpPr>
            <a:stCxn id="8" idx="3"/>
            <a:endCxn id="7" idx="0"/>
          </p:cNvCxnSpPr>
          <p:nvPr/>
        </p:nvCxnSpPr>
        <p:spPr bwMode="auto">
          <a:xfrm>
            <a:off x="6858000" y="1981200"/>
            <a:ext cx="1142667" cy="45720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Elbow Connector 12"/>
          <p:cNvCxnSpPr>
            <a:stCxn id="9" idx="3"/>
            <a:endCxn id="6" idx="2"/>
          </p:cNvCxnSpPr>
          <p:nvPr/>
        </p:nvCxnSpPr>
        <p:spPr bwMode="auto">
          <a:xfrm flipV="1">
            <a:off x="6858000" y="5515151"/>
            <a:ext cx="1129903" cy="199849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410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Quantitative Measurements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3505200" cy="54864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smtClean="0"/>
              <a:t>Which nucleus is larger?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smtClean="0"/>
              <a:t>Identify </a:t>
            </a:r>
            <a:r>
              <a:rPr lang="en-US" dirty="0"/>
              <a:t>individual objects based on pixel intensity, size and </a:t>
            </a:r>
            <a:r>
              <a:rPr lang="en-US" dirty="0" smtClean="0"/>
              <a:t>shape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smtClean="0"/>
              <a:t>Extract measurements (area, intensity,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5327307" y="4800600"/>
            <a:ext cx="1759293" cy="1907877"/>
            <a:chOff x="5327307" y="4800600"/>
            <a:chExt cx="1759293" cy="1907877"/>
          </a:xfrm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5930700" y="5487838"/>
              <a:ext cx="533400" cy="5334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5065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892600" y="4800600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6651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6477000" y="5181600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6652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6477000" y="5867400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6651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892600" y="6098877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6655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327307" y="5867400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6651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327307" y="5211103"/>
              <a:ext cx="609600" cy="6096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6652</a:t>
              </a:r>
              <a:endParaRPr lang="en-US" sz="1000" dirty="0">
                <a:ea typeface="ＭＳ Ｐゴシック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327307" y="2816523"/>
            <a:ext cx="1759293" cy="1907877"/>
            <a:chOff x="5327307" y="2816523"/>
            <a:chExt cx="1759293" cy="1907877"/>
          </a:xfrm>
        </p:grpSpPr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5930700" y="3501529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2400" dirty="0">
                  <a:ea typeface="ＭＳ Ｐゴシック"/>
                </a:rPr>
                <a:t>B</a:t>
              </a: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892600" y="2816523"/>
              <a:ext cx="609600" cy="609600"/>
            </a:xfrm>
            <a:prstGeom prst="ellipse">
              <a:avLst/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477000" y="3197523"/>
              <a:ext cx="609600" cy="609600"/>
            </a:xfrm>
            <a:prstGeom prst="ellipse">
              <a:avLst/>
            </a:prstGeom>
            <a:solidFill>
              <a:srgbClr val="92D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77000" y="3883323"/>
              <a:ext cx="609600" cy="609600"/>
            </a:xfrm>
            <a:prstGeom prst="ellipse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892600" y="4114800"/>
              <a:ext cx="609600" cy="609600"/>
            </a:xfrm>
            <a:prstGeom prst="ellipse">
              <a:avLst/>
            </a:prstGeom>
            <a:solidFill>
              <a:srgbClr val="CAE8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327307" y="3883323"/>
              <a:ext cx="609600" cy="6096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327307" y="3227026"/>
              <a:ext cx="609600" cy="609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</p:grp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5930700" y="1447006"/>
            <a:ext cx="533400" cy="5334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None/>
              <a:defRPr/>
            </a:pPr>
            <a:r>
              <a:rPr lang="en-US" sz="2400" dirty="0">
                <a:ea typeface="ＭＳ Ｐゴシック"/>
              </a:rPr>
              <a:t>B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92600" y="762000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477000" y="1143000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477000" y="1828800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892600" y="2060277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327307" y="1828800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327307" y="1172503"/>
            <a:ext cx="609600" cy="609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3399394" y="5216384"/>
            <a:ext cx="1185122" cy="1260616"/>
            <a:chOff x="3399394" y="5216384"/>
            <a:chExt cx="1185122" cy="1260616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>
              <a:off x="3716501" y="5579992"/>
              <a:ext cx="533400" cy="5334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5068</a:t>
              </a:r>
              <a:endParaRPr lang="en-US" sz="1000" dirty="0">
                <a:ea typeface="ＭＳ Ｐゴシック"/>
              </a:endParaRPr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3830801" y="6172200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1616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0" name="Oval 10"/>
            <p:cNvSpPr>
              <a:spLocks noChangeArrowheads="1"/>
            </p:cNvSpPr>
            <p:nvPr/>
          </p:nvSpPr>
          <p:spPr bwMode="auto">
            <a:xfrm>
              <a:off x="4178683" y="6022677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1616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>
              <a:off x="4279716" y="5676900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1615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2" name="Oval 12"/>
            <p:cNvSpPr>
              <a:spLocks noChangeArrowheads="1"/>
            </p:cNvSpPr>
            <p:nvPr/>
          </p:nvSpPr>
          <p:spPr bwMode="auto">
            <a:xfrm>
              <a:off x="4178683" y="5334000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1617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3" name="Oval 13"/>
            <p:cNvSpPr>
              <a:spLocks noChangeArrowheads="1"/>
            </p:cNvSpPr>
            <p:nvPr/>
          </p:nvSpPr>
          <p:spPr bwMode="auto">
            <a:xfrm>
              <a:off x="3830801" y="5216384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1615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auto">
            <a:xfrm>
              <a:off x="3506951" y="6022677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1611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5" name="Oval 15"/>
            <p:cNvSpPr>
              <a:spLocks noChangeArrowheads="1"/>
            </p:cNvSpPr>
            <p:nvPr/>
          </p:nvSpPr>
          <p:spPr bwMode="auto">
            <a:xfrm>
              <a:off x="3399394" y="5676900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b="1" dirty="0" smtClean="0">
                  <a:ea typeface="ＭＳ Ｐゴシック"/>
                </a:rPr>
                <a:t>1615</a:t>
              </a:r>
              <a:endParaRPr lang="en-US" sz="1000" b="1" dirty="0">
                <a:ea typeface="ＭＳ Ｐゴシック"/>
              </a:endParaRPr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auto">
            <a:xfrm>
              <a:off x="3506951" y="5334000"/>
              <a:ext cx="304800" cy="3048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1000" dirty="0" smtClean="0">
                  <a:ea typeface="ＭＳ Ｐゴシック"/>
                </a:rPr>
                <a:t>1611</a:t>
              </a:r>
              <a:endParaRPr lang="en-US" sz="1000" b="1" dirty="0">
                <a:ea typeface="ＭＳ Ｐゴシック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399394" y="3109410"/>
            <a:ext cx="1185122" cy="1260616"/>
            <a:chOff x="3399394" y="3109410"/>
            <a:chExt cx="1185122" cy="1260616"/>
          </a:xfrm>
        </p:grpSpPr>
        <p:sp>
          <p:nvSpPr>
            <p:cNvPr id="47" name="Oval 6"/>
            <p:cNvSpPr>
              <a:spLocks noChangeArrowheads="1"/>
            </p:cNvSpPr>
            <p:nvPr/>
          </p:nvSpPr>
          <p:spPr bwMode="auto">
            <a:xfrm>
              <a:off x="3716501" y="3454832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None/>
                <a:defRPr/>
              </a:pPr>
              <a:r>
                <a:rPr lang="en-US" sz="2400" dirty="0">
                  <a:ea typeface="ＭＳ Ｐゴシック"/>
                </a:rPr>
                <a:t>A</a:t>
              </a:r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3830801" y="4065226"/>
              <a:ext cx="304800" cy="3048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4178683" y="3915703"/>
              <a:ext cx="304800" cy="304800"/>
            </a:xfrm>
            <a:prstGeom prst="ellipse">
              <a:avLst/>
            </a:prstGeom>
            <a:solidFill>
              <a:srgbClr val="CAE8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4279716" y="3569926"/>
              <a:ext cx="304800" cy="304800"/>
            </a:xfrm>
            <a:prstGeom prst="ellipse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4178683" y="3227026"/>
              <a:ext cx="304800" cy="304800"/>
            </a:xfrm>
            <a:prstGeom prst="ellipse">
              <a:avLst/>
            </a:prstGeom>
            <a:solidFill>
              <a:srgbClr val="92D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2" name="Oval 13"/>
            <p:cNvSpPr>
              <a:spLocks noChangeArrowheads="1"/>
            </p:cNvSpPr>
            <p:nvPr/>
          </p:nvSpPr>
          <p:spPr bwMode="auto">
            <a:xfrm>
              <a:off x="3830801" y="3109410"/>
              <a:ext cx="304800" cy="304800"/>
            </a:xfrm>
            <a:prstGeom prst="ellipse">
              <a:avLst/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3" name="Oval 14"/>
            <p:cNvSpPr>
              <a:spLocks noChangeArrowheads="1"/>
            </p:cNvSpPr>
            <p:nvPr/>
          </p:nvSpPr>
          <p:spPr bwMode="auto">
            <a:xfrm>
              <a:off x="3506951" y="3915703"/>
              <a:ext cx="304800" cy="3048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4" name="Oval 15"/>
            <p:cNvSpPr>
              <a:spLocks noChangeArrowheads="1"/>
            </p:cNvSpPr>
            <p:nvPr/>
          </p:nvSpPr>
          <p:spPr bwMode="auto">
            <a:xfrm>
              <a:off x="3399394" y="3569926"/>
              <a:ext cx="304800" cy="304800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  <p:sp>
          <p:nvSpPr>
            <p:cNvPr id="55" name="Oval 16"/>
            <p:cNvSpPr>
              <a:spLocks noChangeArrowheads="1"/>
            </p:cNvSpPr>
            <p:nvPr/>
          </p:nvSpPr>
          <p:spPr bwMode="auto">
            <a:xfrm>
              <a:off x="3506951" y="3227026"/>
              <a:ext cx="304800" cy="304800"/>
            </a:xfrm>
            <a:prstGeom prst="ellipse">
              <a:avLst/>
            </a:prstGeom>
            <a:solidFill>
              <a:srgbClr val="7030A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ea typeface="ＭＳ Ｐゴシック"/>
              </a:endParaRPr>
            </a:p>
          </p:txBody>
        </p:sp>
      </p:grp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3716501" y="1462577"/>
            <a:ext cx="533400" cy="5334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None/>
              <a:defRPr/>
            </a:pPr>
            <a:r>
              <a:rPr lang="en-US" sz="2400" dirty="0">
                <a:ea typeface="ＭＳ Ｐゴシック"/>
              </a:rPr>
              <a:t>A</a:t>
            </a:r>
          </a:p>
        </p:txBody>
      </p:sp>
      <p:sp>
        <p:nvSpPr>
          <p:cNvPr id="57" name="Oval 9"/>
          <p:cNvSpPr>
            <a:spLocks noChangeArrowheads="1"/>
          </p:cNvSpPr>
          <p:nvPr/>
        </p:nvSpPr>
        <p:spPr bwMode="auto">
          <a:xfrm>
            <a:off x="3830801" y="2072971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58" name="Oval 10"/>
          <p:cNvSpPr>
            <a:spLocks noChangeArrowheads="1"/>
          </p:cNvSpPr>
          <p:nvPr/>
        </p:nvSpPr>
        <p:spPr bwMode="auto">
          <a:xfrm>
            <a:off x="4178683" y="192344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59" name="Oval 11"/>
          <p:cNvSpPr>
            <a:spLocks noChangeArrowheads="1"/>
          </p:cNvSpPr>
          <p:nvPr/>
        </p:nvSpPr>
        <p:spPr bwMode="auto">
          <a:xfrm>
            <a:off x="4279716" y="1577671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4178683" y="1234771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61" name="Oval 13"/>
          <p:cNvSpPr>
            <a:spLocks noChangeArrowheads="1"/>
          </p:cNvSpPr>
          <p:nvPr/>
        </p:nvSpPr>
        <p:spPr bwMode="auto">
          <a:xfrm>
            <a:off x="3830801" y="1117155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62" name="Oval 14"/>
          <p:cNvSpPr>
            <a:spLocks noChangeArrowheads="1"/>
          </p:cNvSpPr>
          <p:nvPr/>
        </p:nvSpPr>
        <p:spPr bwMode="auto">
          <a:xfrm>
            <a:off x="3506951" y="1923448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63" name="Oval 15"/>
          <p:cNvSpPr>
            <a:spLocks noChangeArrowheads="1"/>
          </p:cNvSpPr>
          <p:nvPr/>
        </p:nvSpPr>
        <p:spPr bwMode="auto">
          <a:xfrm>
            <a:off x="3399394" y="1577671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sp>
        <p:nvSpPr>
          <p:cNvPr id="64" name="Oval 16"/>
          <p:cNvSpPr>
            <a:spLocks noChangeArrowheads="1"/>
          </p:cNvSpPr>
          <p:nvPr/>
        </p:nvSpPr>
        <p:spPr bwMode="auto">
          <a:xfrm>
            <a:off x="3506951" y="1234771"/>
            <a:ext cx="3048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 dirty="0">
              <a:ea typeface="ＭＳ Ｐゴシック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934200" y="1021494"/>
            <a:ext cx="2083341" cy="1795030"/>
            <a:chOff x="6934200" y="1021494"/>
            <a:chExt cx="2083341" cy="1795030"/>
          </a:xfrm>
        </p:grpSpPr>
        <p:sp>
          <p:nvSpPr>
            <p:cNvPr id="67" name="Rektangel 27"/>
            <p:cNvSpPr/>
            <p:nvPr/>
          </p:nvSpPr>
          <p:spPr bwMode="auto">
            <a:xfrm>
              <a:off x="6934200" y="1295400"/>
              <a:ext cx="152400" cy="126555"/>
            </a:xfrm>
            <a:prstGeom prst="rect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8" name="Rak 35"/>
            <p:cNvCxnSpPr/>
            <p:nvPr/>
          </p:nvCxnSpPr>
          <p:spPr bwMode="auto">
            <a:xfrm flipV="1">
              <a:off x="6934200" y="1021494"/>
              <a:ext cx="674571" cy="27390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Rak 42"/>
            <p:cNvCxnSpPr/>
            <p:nvPr/>
          </p:nvCxnSpPr>
          <p:spPr bwMode="auto">
            <a:xfrm>
              <a:off x="6934200" y="1420815"/>
              <a:ext cx="674571" cy="1395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5" t="6179" r="14398" b="47655"/>
            <a:stretch/>
          </p:blipFill>
          <p:spPr bwMode="auto">
            <a:xfrm>
              <a:off x="7608771" y="1021494"/>
              <a:ext cx="1408770" cy="1795030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52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Contribution of automation and image analysis to biological discovery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Use of </a:t>
            </a:r>
            <a:r>
              <a:rPr lang="en-US" i="1" dirty="0"/>
              <a:t>hepatocyte co-cultures </a:t>
            </a:r>
            <a:r>
              <a:rPr lang="en-US" dirty="0"/>
              <a:t>as a model platform for drug discovery</a:t>
            </a:r>
          </a:p>
          <a:p>
            <a:pPr eaLnBrk="1" hangingPunct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Hands-on activity: Using free software for </a:t>
            </a:r>
          </a:p>
          <a:p>
            <a:pPr lvl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Quantifying biological features</a:t>
            </a:r>
          </a:p>
          <a:p>
            <a:pPr lvl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Making investigative decisions based on the measurements obtained</a:t>
            </a:r>
          </a:p>
        </p:txBody>
      </p:sp>
    </p:spTree>
    <p:extLst>
      <p:ext uri="{BB962C8B-B14F-4D97-AF65-F5344CB8AC3E}">
        <p14:creationId xmlns:p14="http://schemas.microsoft.com/office/powerpoint/2010/main" val="852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The Drug Discovery Pipeline</a:t>
            </a:r>
            <a:endParaRPr lang="en-US" dirty="0"/>
          </a:p>
        </p:txBody>
      </p:sp>
      <p:pic>
        <p:nvPicPr>
          <p:cNvPr id="2052" name="Picture 4" descr="https://www.ucsf.edu/sites/default/files/legacy_files/headline-images/phrma_chart_pack-600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/>
          <a:stretch/>
        </p:blipFill>
        <p:spPr bwMode="auto">
          <a:xfrm>
            <a:off x="1752601" y="914399"/>
            <a:ext cx="5943600" cy="2985713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429" y="2176423"/>
            <a:ext cx="108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Time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3900112"/>
            <a:ext cx="7750502" cy="2957888"/>
            <a:chOff x="152400" y="3900112"/>
            <a:chExt cx="7750502" cy="2957888"/>
          </a:xfrm>
        </p:grpSpPr>
        <p:pic>
          <p:nvPicPr>
            <p:cNvPr id="6" name="Picture 2" descr="http://image.slidesharecdn.com/highschoolcareerdaydrugdevelopment2010-12720013515178-phpapp02/95/high-school-career-day-drug-development-2010-7-728.jpg?cb=127198344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t="30575" b="8796"/>
            <a:stretch/>
          </p:blipFill>
          <p:spPr bwMode="auto">
            <a:xfrm>
              <a:off x="1752600" y="3900112"/>
              <a:ext cx="5901193" cy="2815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52400" y="507727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 Money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2400" y="6642556"/>
              <a:ext cx="39405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800" b="0" dirty="0"/>
                <a:t>http://www.slideshare.net/Insiteqa/high-school-career-day-drug-development-2010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86000" y="1905000"/>
            <a:ext cx="838200" cy="457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67400" y="2057400"/>
            <a:ext cx="685800" cy="762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105150" y="914399"/>
            <a:ext cx="314325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The Drug Discovery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814" y="5842084"/>
            <a:ext cx="23952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b="0" dirty="0" smtClean="0"/>
              <a:t>Cook et al, Nat Drug Disc, 13(6), 419</a:t>
            </a:r>
            <a:endParaRPr lang="en-US" sz="1050" b="0" dirty="0"/>
          </a:p>
        </p:txBody>
      </p:sp>
      <p:pic>
        <p:nvPicPr>
          <p:cNvPr id="3077" name="Picture 5" descr="http://www.imi-safe-t.eu/files/files-inline/shema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981200"/>
            <a:ext cx="55816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verview of project success rates and reasons for closur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2" b="10204"/>
          <a:stretch/>
        </p:blipFill>
        <p:spPr bwMode="auto">
          <a:xfrm>
            <a:off x="122918" y="1447800"/>
            <a:ext cx="3175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200775" y="1981200"/>
            <a:ext cx="1419225" cy="2057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0" y="1981200"/>
            <a:ext cx="1419225" cy="2057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2373" y="5049880"/>
            <a:ext cx="34868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dirty="0"/>
              <a:t>http://www.imi-safe-t.eu/biomarker/drug-induced-injury/background</a:t>
            </a:r>
          </a:p>
        </p:txBody>
      </p:sp>
    </p:spTree>
    <p:extLst>
      <p:ext uri="{BB962C8B-B14F-4D97-AF65-F5344CB8AC3E}">
        <p14:creationId xmlns:p14="http://schemas.microsoft.com/office/powerpoint/2010/main" val="16029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the Liver in Drug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486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drugs pass through the liver for processing and/or clearance</a:t>
            </a:r>
          </a:p>
          <a:p>
            <a:endParaRPr lang="en-US" sz="2800" dirty="0"/>
          </a:p>
          <a:p>
            <a:r>
              <a:rPr lang="en-US" sz="2800" dirty="0" smtClean="0"/>
              <a:t>Drug-induced liver toxicity</a:t>
            </a:r>
          </a:p>
          <a:p>
            <a:pPr lvl="1"/>
            <a:r>
              <a:rPr lang="en-US" sz="2400" dirty="0" smtClean="0"/>
              <a:t>Preclinical animal models are inadequate</a:t>
            </a:r>
          </a:p>
          <a:p>
            <a:pPr lvl="1"/>
            <a:r>
              <a:rPr lang="en-US" sz="2400" dirty="0" smtClean="0"/>
              <a:t>Current human liver models are limited</a:t>
            </a:r>
            <a:endParaRPr lang="en-US" sz="2400" dirty="0"/>
          </a:p>
        </p:txBody>
      </p:sp>
      <p:pic>
        <p:nvPicPr>
          <p:cNvPr id="1030" name="Picture 6" descr="http://image.slidesharecdn.com/dosingofdrugsinliverfailure-140518083858-phpapp01/95/dosing-of-drugs-in-liver-failure-22-638.jpg?cb=140040256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5010" r="50000" b="4802"/>
          <a:stretch/>
        </p:blipFill>
        <p:spPr bwMode="auto">
          <a:xfrm>
            <a:off x="5077097" y="1066800"/>
            <a:ext cx="3657600" cy="55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 Co-Cultures Increase Viability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3662" r="70184" b="49944"/>
          <a:stretch/>
        </p:blipFill>
        <p:spPr bwMode="auto">
          <a:xfrm>
            <a:off x="914400" y="2133600"/>
            <a:ext cx="327325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 t="13662" r="46015" b="48523"/>
          <a:stretch/>
        </p:blipFill>
        <p:spPr bwMode="auto">
          <a:xfrm>
            <a:off x="5181600" y="2130552"/>
            <a:ext cx="2825139" cy="335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707559"/>
            <a:ext cx="8610600" cy="769441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200" b="0" dirty="0" smtClean="0"/>
              <a:t>Can </a:t>
            </a:r>
            <a:r>
              <a:rPr lang="en-US" sz="2200" b="0" dirty="0"/>
              <a:t>we find chemicals that promote proliferation and increased function</a:t>
            </a:r>
            <a:r>
              <a:rPr lang="en-US" sz="2200" b="0" dirty="0" smtClean="0"/>
              <a:t>?</a:t>
            </a:r>
            <a:endParaRPr lang="en-US" sz="2200" b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Problem: </a:t>
            </a:r>
            <a:r>
              <a:rPr lang="en-US" dirty="0" smtClean="0"/>
              <a:t>Human </a:t>
            </a:r>
            <a:r>
              <a:rPr lang="en-US" dirty="0"/>
              <a:t>hepatocytes lose function after a few days in culture</a:t>
            </a:r>
          </a:p>
          <a:p>
            <a:pPr lvl="1"/>
            <a:r>
              <a:rPr lang="en-US" dirty="0"/>
              <a:t>Liver–specific proteins, metabolism, etc…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  <a:noFill/>
          <a:ln/>
        </p:spPr>
        <p:txBody>
          <a:bodyPr rIns="35717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Approach to Chemical Screening</a:t>
            </a:r>
          </a:p>
        </p:txBody>
      </p:sp>
      <p:pic>
        <p:nvPicPr>
          <p:cNvPr id="10957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025" y="2343150"/>
            <a:ext cx="347663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4260850" y="2413000"/>
            <a:ext cx="4922838" cy="1652588"/>
            <a:chOff x="0" y="0"/>
            <a:chExt cx="4410" cy="1481"/>
          </a:xfrm>
        </p:grpSpPr>
        <p:sp>
          <p:nvSpPr>
            <p:cNvPr id="109573" name="Rectangle 5"/>
            <p:cNvSpPr>
              <a:spLocks/>
            </p:cNvSpPr>
            <p:nvPr/>
          </p:nvSpPr>
          <p:spPr bwMode="auto">
            <a:xfrm>
              <a:off x="0" y="181"/>
              <a:ext cx="2800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2100" b="0">
                  <a:ea typeface="Helvetica" pitchFamily="34" charset="0"/>
                  <a:cs typeface="Helvetica" pitchFamily="34" charset="0"/>
                </a:rPr>
                <a:t>Add 1,000,000 test chemicals, </a:t>
              </a:r>
            </a:p>
            <a:p>
              <a:pPr algn="ctr" defTabSz="642938">
                <a:buNone/>
              </a:pPr>
              <a:r>
                <a:rPr lang="en-US" sz="2100" b="0">
                  <a:ea typeface="Helvetica" pitchFamily="34" charset="0"/>
                  <a:cs typeface="Helvetica" pitchFamily="34" charset="0"/>
                </a:rPr>
                <a:t>each chemical in a different well</a:t>
              </a:r>
            </a:p>
          </p:txBody>
        </p:sp>
        <p:sp>
          <p:nvSpPr>
            <p:cNvPr id="109574" name="Line 6"/>
            <p:cNvSpPr>
              <a:spLocks noChangeShapeType="1"/>
            </p:cNvSpPr>
            <p:nvPr/>
          </p:nvSpPr>
          <p:spPr bwMode="auto">
            <a:xfrm rot="10800000">
              <a:off x="270" y="0"/>
              <a:ext cx="0" cy="14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pic>
          <p:nvPicPr>
            <p:cNvPr id="10957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2798" y="-131"/>
              <a:ext cx="1384" cy="18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09576" name="Group 8"/>
          <p:cNvGrpSpPr>
            <a:grpSpLocks/>
          </p:cNvGrpSpPr>
          <p:nvPr/>
        </p:nvGrpSpPr>
        <p:grpSpPr bwMode="auto">
          <a:xfrm>
            <a:off x="-196" y="1044575"/>
            <a:ext cx="9144224" cy="1154113"/>
            <a:chOff x="88" y="0"/>
            <a:chExt cx="8192" cy="1034"/>
          </a:xfrm>
        </p:grpSpPr>
        <p:grpSp>
          <p:nvGrpSpPr>
            <p:cNvPr id="109577" name="Group 9"/>
            <p:cNvGrpSpPr>
              <a:grpSpLocks/>
            </p:cNvGrpSpPr>
            <p:nvPr/>
          </p:nvGrpSpPr>
          <p:grpSpPr bwMode="auto">
            <a:xfrm>
              <a:off x="88" y="0"/>
              <a:ext cx="8192" cy="1034"/>
              <a:chOff x="88" y="0"/>
              <a:chExt cx="8192" cy="1034"/>
            </a:xfrm>
          </p:grpSpPr>
          <p:pic>
            <p:nvPicPr>
              <p:cNvPr id="109578" name="Picture 10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383" r="56612"/>
              <a:stretch/>
            </p:blipFill>
            <p:spPr bwMode="auto">
              <a:xfrm>
                <a:off x="88" y="73"/>
                <a:ext cx="8192" cy="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09579" name="Rectangle 11"/>
              <p:cNvSpPr>
                <a:spLocks/>
              </p:cNvSpPr>
              <p:nvPr/>
            </p:nvSpPr>
            <p:spPr bwMode="auto">
              <a:xfrm rot="10800000" flipH="1">
                <a:off x="88" y="0"/>
                <a:ext cx="8192" cy="187"/>
              </a:xfrm>
              <a:prstGeom prst="rect">
                <a:avLst/>
              </a:prstGeom>
              <a:solidFill>
                <a:srgbClr val="FFFFF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</p:grpSp>
        <p:sp>
          <p:nvSpPr>
            <p:cNvPr id="109580" name="Rectangle 12"/>
            <p:cNvSpPr>
              <a:spLocks/>
            </p:cNvSpPr>
            <p:nvPr/>
          </p:nvSpPr>
          <p:spPr bwMode="auto">
            <a:xfrm>
              <a:off x="4240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09581" name="Rectangle 13"/>
            <p:cNvSpPr>
              <a:spLocks/>
            </p:cNvSpPr>
            <p:nvPr/>
          </p:nvSpPr>
          <p:spPr bwMode="auto">
            <a:xfrm>
              <a:off x="6168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09582" name="Rectangle 14"/>
            <p:cNvSpPr>
              <a:spLocks/>
            </p:cNvSpPr>
            <p:nvPr/>
          </p:nvSpPr>
          <p:spPr bwMode="auto">
            <a:xfrm>
              <a:off x="8000" y="704"/>
              <a:ext cx="280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09583" name="Rectangle 15"/>
            <p:cNvSpPr>
              <a:spLocks/>
            </p:cNvSpPr>
            <p:nvPr/>
          </p:nvSpPr>
          <p:spPr bwMode="auto">
            <a:xfrm>
              <a:off x="2344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09584" name="Rectangle 16"/>
            <p:cNvSpPr>
              <a:spLocks/>
            </p:cNvSpPr>
            <p:nvPr/>
          </p:nvSpPr>
          <p:spPr bwMode="auto">
            <a:xfrm>
              <a:off x="464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</p:grpSp>
      <p:sp>
        <p:nvSpPr>
          <p:cNvPr id="109585" name="Rectangle 17"/>
          <p:cNvSpPr>
            <a:spLocks/>
          </p:cNvSpPr>
          <p:nvPr/>
        </p:nvSpPr>
        <p:spPr bwMode="auto">
          <a:xfrm>
            <a:off x="219168" y="873224"/>
            <a:ext cx="835324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000" b="0" dirty="0" smtClean="0">
                <a:ea typeface="Helvetica" pitchFamily="34" charset="0"/>
                <a:cs typeface="Helvetica" pitchFamily="34" charset="0"/>
              </a:rPr>
              <a:t>Place </a:t>
            </a:r>
            <a:r>
              <a:rPr lang="en-US" sz="2000" b="0" dirty="0" smtClean="0">
                <a:solidFill>
                  <a:srgbClr val="009900"/>
                </a:solidFill>
                <a:ea typeface="Helvetica" pitchFamily="34" charset="0"/>
                <a:cs typeface="Helvetica" pitchFamily="34" charset="0"/>
              </a:rPr>
              <a:t>hepatocytes</a:t>
            </a:r>
            <a:r>
              <a:rPr lang="en-US" sz="2000" b="0" dirty="0">
                <a:ea typeface="Helvetica" pitchFamily="34" charset="0"/>
                <a:cs typeface="Helvetica" pitchFamily="34" charset="0"/>
              </a:rPr>
              <a:t> </a:t>
            </a:r>
            <a:r>
              <a:rPr lang="en-US" sz="2000" b="0" dirty="0" smtClean="0">
                <a:ea typeface="Helvetica" pitchFamily="34" charset="0"/>
                <a:cs typeface="Helvetica" pitchFamily="34" charset="0"/>
              </a:rPr>
              <a:t>and </a:t>
            </a:r>
            <a:r>
              <a:rPr lang="en-US" sz="2000" b="0" dirty="0" smtClean="0">
                <a:solidFill>
                  <a:srgbClr val="0033CC"/>
                </a:solidFill>
                <a:ea typeface="Helvetica" pitchFamily="34" charset="0"/>
                <a:cs typeface="Helvetica" pitchFamily="34" charset="0"/>
              </a:rPr>
              <a:t>fibroblasts</a:t>
            </a:r>
            <a:r>
              <a:rPr lang="en-US" sz="2000" b="0" dirty="0" smtClean="0">
                <a:ea typeface="Helvetica" pitchFamily="34" charset="0"/>
                <a:cs typeface="Helvetica" pitchFamily="34" charset="0"/>
              </a:rPr>
              <a:t> into </a:t>
            </a:r>
            <a:r>
              <a:rPr lang="en-US" sz="2000" b="0" dirty="0">
                <a:ea typeface="Helvetica" pitchFamily="34" charset="0"/>
                <a:cs typeface="Helvetica" pitchFamily="34" charset="0"/>
              </a:rPr>
              <a:t>individual wells of multi-well plates</a:t>
            </a:r>
          </a:p>
        </p:txBody>
      </p:sp>
      <p:sp>
        <p:nvSpPr>
          <p:cNvPr id="109586" name="Line 18"/>
          <p:cNvSpPr>
            <a:spLocks noChangeShapeType="1"/>
          </p:cNvSpPr>
          <p:nvPr/>
        </p:nvSpPr>
        <p:spPr bwMode="auto">
          <a:xfrm flipH="1">
            <a:off x="2309813" y="2000250"/>
            <a:ext cx="188912" cy="322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/>
          <a:lstStyle/>
          <a:p>
            <a:pPr>
              <a:buNone/>
            </a:pPr>
            <a:endParaRPr lang="en-US"/>
          </a:p>
        </p:txBody>
      </p:sp>
      <p:grpSp>
        <p:nvGrpSpPr>
          <p:cNvPr id="109587" name="Group 19"/>
          <p:cNvGrpSpPr>
            <a:grpSpLocks/>
          </p:cNvGrpSpPr>
          <p:nvPr/>
        </p:nvGrpSpPr>
        <p:grpSpPr bwMode="auto">
          <a:xfrm>
            <a:off x="-196" y="4295775"/>
            <a:ext cx="9183292" cy="2347913"/>
            <a:chOff x="88" y="0"/>
            <a:chExt cx="8227" cy="2104"/>
          </a:xfrm>
        </p:grpSpPr>
        <p:grpSp>
          <p:nvGrpSpPr>
            <p:cNvPr id="109588" name="Group 20"/>
            <p:cNvGrpSpPr>
              <a:grpSpLocks/>
            </p:cNvGrpSpPr>
            <p:nvPr/>
          </p:nvGrpSpPr>
          <p:grpSpPr bwMode="auto">
            <a:xfrm>
              <a:off x="88" y="0"/>
              <a:ext cx="8227" cy="1034"/>
              <a:chOff x="88" y="0"/>
              <a:chExt cx="8227" cy="1034"/>
            </a:xfrm>
          </p:grpSpPr>
          <p:grpSp>
            <p:nvGrpSpPr>
              <p:cNvPr id="109589" name="Group 21"/>
              <p:cNvGrpSpPr>
                <a:grpSpLocks/>
              </p:cNvGrpSpPr>
              <p:nvPr/>
            </p:nvGrpSpPr>
            <p:grpSpPr bwMode="auto">
              <a:xfrm>
                <a:off x="88" y="0"/>
                <a:ext cx="8227" cy="1034"/>
                <a:chOff x="88" y="0"/>
                <a:chExt cx="8227" cy="1034"/>
              </a:xfrm>
            </p:grpSpPr>
            <p:pic>
              <p:nvPicPr>
                <p:cNvPr id="109590" name="Picture 22"/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l="384" r="56610"/>
                <a:stretch/>
              </p:blipFill>
              <p:spPr bwMode="auto">
                <a:xfrm>
                  <a:off x="88" y="73"/>
                  <a:ext cx="8192" cy="9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9591" name="Rectangle 23"/>
                <p:cNvSpPr>
                  <a:spLocks/>
                </p:cNvSpPr>
                <p:nvPr/>
              </p:nvSpPr>
              <p:spPr bwMode="auto">
                <a:xfrm rot="10800000" flipH="1">
                  <a:off x="88" y="0"/>
                  <a:ext cx="8227" cy="187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sp>
            <p:nvSpPr>
              <p:cNvPr id="109592" name="Rectangle 24"/>
              <p:cNvSpPr>
                <a:spLocks/>
              </p:cNvSpPr>
              <p:nvPr/>
            </p:nvSpPr>
            <p:spPr bwMode="auto">
              <a:xfrm>
                <a:off x="4240" y="704"/>
                <a:ext cx="1344" cy="80"/>
              </a:xfrm>
              <a:prstGeom prst="rect">
                <a:avLst/>
              </a:prstGeom>
              <a:solidFill>
                <a:srgbClr val="75AE78">
                  <a:alpha val="43999"/>
                </a:srgbClr>
              </a:solidFill>
              <a:ln w="6350">
                <a:solidFill>
                  <a:schemeClr val="tx1">
                    <a:alpha val="43999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593" name="Rectangle 25"/>
              <p:cNvSpPr>
                <a:spLocks/>
              </p:cNvSpPr>
              <p:nvPr/>
            </p:nvSpPr>
            <p:spPr bwMode="auto">
              <a:xfrm>
                <a:off x="6168" y="704"/>
                <a:ext cx="1344" cy="80"/>
              </a:xfrm>
              <a:prstGeom prst="rect">
                <a:avLst/>
              </a:prstGeom>
              <a:solidFill>
                <a:srgbClr val="75AE78">
                  <a:alpha val="43999"/>
                </a:srgbClr>
              </a:solidFill>
              <a:ln w="6350">
                <a:solidFill>
                  <a:schemeClr val="tx1">
                    <a:alpha val="43999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594" name="Rectangle 26"/>
              <p:cNvSpPr>
                <a:spLocks/>
              </p:cNvSpPr>
              <p:nvPr/>
            </p:nvSpPr>
            <p:spPr bwMode="auto">
              <a:xfrm>
                <a:off x="8000" y="704"/>
                <a:ext cx="280" cy="80"/>
              </a:xfrm>
              <a:prstGeom prst="rect">
                <a:avLst/>
              </a:prstGeom>
              <a:solidFill>
                <a:srgbClr val="75AE78">
                  <a:alpha val="43999"/>
                </a:srgbClr>
              </a:solidFill>
              <a:ln w="6350">
                <a:solidFill>
                  <a:schemeClr val="tx1">
                    <a:alpha val="43999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595" name="Rectangle 27"/>
              <p:cNvSpPr>
                <a:spLocks/>
              </p:cNvSpPr>
              <p:nvPr/>
            </p:nvSpPr>
            <p:spPr bwMode="auto">
              <a:xfrm>
                <a:off x="2344" y="704"/>
                <a:ext cx="1344" cy="80"/>
              </a:xfrm>
              <a:prstGeom prst="rect">
                <a:avLst/>
              </a:prstGeom>
              <a:solidFill>
                <a:srgbClr val="75AE78">
                  <a:alpha val="43999"/>
                </a:srgbClr>
              </a:solidFill>
              <a:ln w="6350">
                <a:solidFill>
                  <a:schemeClr val="tx1">
                    <a:alpha val="43999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596" name="Rectangle 28"/>
              <p:cNvSpPr>
                <a:spLocks/>
              </p:cNvSpPr>
              <p:nvPr/>
            </p:nvSpPr>
            <p:spPr bwMode="auto">
              <a:xfrm>
                <a:off x="464" y="704"/>
                <a:ext cx="1344" cy="80"/>
              </a:xfrm>
              <a:prstGeom prst="rect">
                <a:avLst/>
              </a:prstGeom>
              <a:solidFill>
                <a:srgbClr val="75AE78">
                  <a:alpha val="43999"/>
                </a:srgbClr>
              </a:solidFill>
              <a:ln w="6350">
                <a:solidFill>
                  <a:schemeClr val="tx1">
                    <a:alpha val="43999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</p:grpSp>
        <p:sp>
          <p:nvSpPr>
            <p:cNvPr id="109597" name="Rectangle 29"/>
            <p:cNvSpPr>
              <a:spLocks/>
            </p:cNvSpPr>
            <p:nvPr/>
          </p:nvSpPr>
          <p:spPr bwMode="auto">
            <a:xfrm>
              <a:off x="956" y="1464"/>
              <a:ext cx="6664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Measure </a:t>
              </a:r>
              <a:r>
                <a:rPr lang="en-US" sz="2100" b="0" dirty="0" smtClean="0">
                  <a:ea typeface="Helvetica" pitchFamily="34" charset="0"/>
                  <a:cs typeface="Helvetica" pitchFamily="34" charset="0"/>
                </a:rPr>
                <a:t># of </a:t>
              </a:r>
              <a:r>
                <a:rPr lang="en-US" sz="2100" b="0" dirty="0" smtClean="0">
                  <a:solidFill>
                    <a:srgbClr val="009900"/>
                  </a:solidFill>
                  <a:ea typeface="Helvetica" pitchFamily="34" charset="0"/>
                  <a:cs typeface="Helvetica" pitchFamily="34" charset="0"/>
                </a:rPr>
                <a:t>hepatocytes</a:t>
              </a:r>
              <a:r>
                <a:rPr lang="en-US" sz="2100" b="0" dirty="0" smtClean="0">
                  <a:ea typeface="Helvetica" pitchFamily="34" charset="0"/>
                  <a:cs typeface="Helvetica" pitchFamily="34" charset="0"/>
                </a:rPr>
                <a:t> (fluorescence </a:t>
              </a: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plate reader)</a:t>
              </a:r>
            </a:p>
            <a:p>
              <a:pPr algn="ctr" defTabSz="642938">
                <a:buNone/>
              </a:pP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and look for wells where </a:t>
              </a:r>
              <a:r>
                <a:rPr lang="en-US" sz="2100" b="0" dirty="0" smtClean="0">
                  <a:ea typeface="Helvetica" pitchFamily="34" charset="0"/>
                  <a:cs typeface="Helvetica" pitchFamily="34" charset="0"/>
                </a:rPr>
                <a:t># of hepatocytes increased</a:t>
              </a:r>
              <a:endParaRPr lang="en-US" sz="2100" b="0" dirty="0">
                <a:ea typeface="Helvetica" pitchFamily="34" charset="0"/>
                <a:cs typeface="Helvetica" pitchFamily="34" charset="0"/>
              </a:endParaRPr>
            </a:p>
          </p:txBody>
        </p:sp>
        <p:sp>
          <p:nvSpPr>
            <p:cNvPr id="109598" name="Line 30"/>
            <p:cNvSpPr>
              <a:spLocks noChangeShapeType="1"/>
            </p:cNvSpPr>
            <p:nvPr/>
          </p:nvSpPr>
          <p:spPr bwMode="auto">
            <a:xfrm rot="10800000" flipH="1">
              <a:off x="4288" y="935"/>
              <a:ext cx="0" cy="5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09599" name="Rectangle 31"/>
            <p:cNvSpPr>
              <a:spLocks/>
            </p:cNvSpPr>
            <p:nvPr/>
          </p:nvSpPr>
          <p:spPr bwMode="auto">
            <a:xfrm>
              <a:off x="6480" y="672"/>
              <a:ext cx="96" cy="128"/>
            </a:xfrm>
            <a:prstGeom prst="rect">
              <a:avLst/>
            </a:prstGeom>
            <a:solidFill>
              <a:srgbClr val="FFFFFF">
                <a:alpha val="75999"/>
              </a:srgbClr>
            </a:solidFill>
            <a:ln w="63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grpSp>
          <p:nvGrpSpPr>
            <p:cNvPr id="109600" name="Group 32"/>
            <p:cNvGrpSpPr>
              <a:grpSpLocks/>
            </p:cNvGrpSpPr>
            <p:nvPr/>
          </p:nvGrpSpPr>
          <p:grpSpPr bwMode="auto">
            <a:xfrm>
              <a:off x="6456" y="848"/>
              <a:ext cx="1034" cy="786"/>
              <a:chOff x="0" y="0"/>
              <a:chExt cx="1034" cy="786"/>
            </a:xfrm>
          </p:grpSpPr>
          <p:sp>
            <p:nvSpPr>
              <p:cNvPr id="109601" name="AutoShape 33"/>
              <p:cNvSpPr>
                <a:spLocks/>
              </p:cNvSpPr>
              <p:nvPr/>
            </p:nvSpPr>
            <p:spPr bwMode="auto">
              <a:xfrm>
                <a:off x="53" y="18"/>
                <a:ext cx="981" cy="76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6670" y="21600"/>
                    </a:moveTo>
                    <a:lnTo>
                      <a:pt x="21600" y="17700"/>
                    </a:lnTo>
                    <a:lnTo>
                      <a:pt x="20896" y="12300"/>
                    </a:lnTo>
                    <a:lnTo>
                      <a:pt x="14557" y="6900"/>
                    </a:lnTo>
                    <a:lnTo>
                      <a:pt x="9157" y="6900"/>
                    </a:lnTo>
                    <a:lnTo>
                      <a:pt x="2817" y="6000"/>
                    </a:lnTo>
                    <a:lnTo>
                      <a:pt x="235" y="2700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602" name="Line 34"/>
              <p:cNvSpPr>
                <a:spLocks noChangeShapeType="1"/>
              </p:cNvSpPr>
              <p:nvPr/>
            </p:nvSpPr>
            <p:spPr bwMode="auto">
              <a:xfrm>
                <a:off x="48" y="0"/>
                <a:ext cx="69" cy="6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603" name="Line 35"/>
              <p:cNvSpPr>
                <a:spLocks noChangeShapeType="1"/>
              </p:cNvSpPr>
              <p:nvPr/>
            </p:nvSpPr>
            <p:spPr bwMode="auto">
              <a:xfrm flipH="1">
                <a:off x="0" y="8"/>
                <a:ext cx="7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None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8095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935413"/>
            <a:ext cx="8077200" cy="1550987"/>
          </a:xfrm>
          <a:noFill/>
          <a:ln/>
        </p:spPr>
        <p:txBody>
          <a:bodyPr lIns="0" tIns="0" rIns="0" bIns="0" anchor="ctr"/>
          <a:lstStyle/>
          <a:p>
            <a:pPr defTabSz="414338">
              <a:lnSpc>
                <a:spcPct val="90000"/>
              </a:lnSpc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dirty="0"/>
              <a:t>Mark-Anthony </a:t>
            </a:r>
            <a:r>
              <a:rPr lang="en-US" sz="2400" dirty="0" smtClean="0"/>
              <a:t>Bray, </a:t>
            </a:r>
            <a:r>
              <a:rPr lang="en-US" sz="2400" dirty="0" err="1" smtClean="0"/>
              <a:t>Ph.D</a:t>
            </a:r>
            <a:endParaRPr lang="en-US" sz="2400" dirty="0"/>
          </a:p>
          <a:p>
            <a:pPr defTabSz="414338">
              <a:lnSpc>
                <a:spcPct val="90000"/>
              </a:lnSpc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dirty="0"/>
              <a:t>Imaging Platform, Broad Institute</a:t>
            </a:r>
          </a:p>
          <a:p>
            <a:pPr defTabSz="414338">
              <a:lnSpc>
                <a:spcPct val="90000"/>
              </a:lnSpc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dirty="0"/>
              <a:t>Cambridge, Massachusetts, </a:t>
            </a:r>
            <a:r>
              <a:rPr lang="en-US" sz="2400" dirty="0" smtClean="0"/>
              <a:t>USA</a:t>
            </a:r>
          </a:p>
          <a:p>
            <a:pPr defTabSz="414338">
              <a:lnSpc>
                <a:spcPct val="90000"/>
              </a:lnSpc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000" dirty="0" smtClean="0"/>
              <a:t>mbray@broadinstitute.org</a:t>
            </a:r>
            <a:endParaRPr lang="en-US" sz="2000" dirty="0"/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8" b="52324"/>
          <a:stretch>
            <a:fillRect/>
          </a:stretch>
        </p:blipFill>
        <p:spPr bwMode="auto">
          <a:xfrm>
            <a:off x="2053828" y="330398"/>
            <a:ext cx="1554882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2" b="51431"/>
          <a:stretch>
            <a:fillRect/>
          </a:stretch>
        </p:blipFill>
        <p:spPr bwMode="auto">
          <a:xfrm>
            <a:off x="3782839" y="330398"/>
            <a:ext cx="1533674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6" t="51295" b="134"/>
          <a:stretch>
            <a:fillRect/>
          </a:stretch>
        </p:blipFill>
        <p:spPr bwMode="auto">
          <a:xfrm>
            <a:off x="5482828" y="330398"/>
            <a:ext cx="1552650" cy="15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5" y="330398"/>
            <a:ext cx="1535906" cy="15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7" r="53653"/>
          <a:stretch>
            <a:fillRect/>
          </a:stretch>
        </p:blipFill>
        <p:spPr bwMode="auto">
          <a:xfrm>
            <a:off x="7275463" y="330399"/>
            <a:ext cx="1476747" cy="14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330399"/>
            <a:ext cx="8483203" cy="16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56" y="3670102"/>
            <a:ext cx="1428750" cy="142875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226225" y="725538"/>
            <a:ext cx="2738066" cy="2953494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125766" y="737816"/>
            <a:ext cx="1418704" cy="2941215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8021092" y="5214938"/>
            <a:ext cx="38792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sz="1000" dirty="0">
                <a:cs typeface="Helvetica" charset="0"/>
              </a:rPr>
              <a:t>0.4233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54,454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45.777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0.6886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0.0055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6.9994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83.333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14.113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1.5567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0.0954</a:t>
            </a:r>
          </a:p>
          <a:p>
            <a:pPr>
              <a:buNone/>
            </a:pPr>
            <a:r>
              <a:rPr lang="en-US" sz="1000" dirty="0">
                <a:cs typeface="Helvetica" charset="0"/>
              </a:rPr>
              <a:t>0.5553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179638"/>
            <a:ext cx="8686800" cy="1401762"/>
          </a:xfrm>
          <a:noFill/>
          <a:ln/>
        </p:spPr>
        <p:txBody>
          <a:bodyPr lIns="0" tIns="0" rIns="0" bIns="0"/>
          <a:lstStyle/>
          <a:p>
            <a: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dirty="0">
                <a:effectLst/>
              </a:rPr>
              <a:t>Robots vs. Disease</a:t>
            </a:r>
            <a:br>
              <a:rPr lang="en-US" dirty="0">
                <a:effectLst/>
              </a:rPr>
            </a:br>
            <a:r>
              <a:rPr lang="en-US" sz="2400" dirty="0">
                <a:effectLst/>
              </a:rPr>
              <a:t>Using CellProfiler to model biomedical research in your classroom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33626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1"/>
          <p:cNvPicPr>
            <a:picLocks noChangeAspect="1" noChangeArrowheads="1"/>
          </p:cNvPicPr>
          <p:nvPr/>
        </p:nvPicPr>
        <p:blipFill>
          <a:blip r:embed="rId3"/>
          <a:srcRect l="14000" r="14999"/>
          <a:stretch>
            <a:fillRect/>
          </a:stretch>
        </p:blipFill>
        <p:spPr bwMode="auto">
          <a:xfrm>
            <a:off x="8126413" y="5103813"/>
            <a:ext cx="928687" cy="1046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1252" name="Picture 2"/>
          <p:cNvPicPr>
            <a:picLocks noChangeAspect="1" noChangeArrowheads="1"/>
          </p:cNvPicPr>
          <p:nvPr/>
        </p:nvPicPr>
        <p:blipFill>
          <a:blip r:embed="rId4"/>
          <a:srcRect l="11267" b="13506"/>
          <a:stretch>
            <a:fillRect/>
          </a:stretch>
        </p:blipFill>
        <p:spPr bwMode="auto">
          <a:xfrm>
            <a:off x="7180263" y="5089525"/>
            <a:ext cx="782637" cy="107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1253" name="Picture 3"/>
          <p:cNvPicPr>
            <a:picLocks noChangeAspect="1" noChangeArrowheads="1"/>
          </p:cNvPicPr>
          <p:nvPr/>
        </p:nvPicPr>
        <p:blipFill>
          <a:blip r:embed="rId5"/>
          <a:srcRect l="38919" t="46481" r="34764" b="21481"/>
          <a:stretch>
            <a:fillRect/>
          </a:stretch>
        </p:blipFill>
        <p:spPr bwMode="auto">
          <a:xfrm>
            <a:off x="1089025" y="1617663"/>
            <a:ext cx="3725863" cy="3392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1254" name="Rectangle 4"/>
          <p:cNvSpPr>
            <a:spLocks/>
          </p:cNvSpPr>
          <p:nvPr/>
        </p:nvSpPr>
        <p:spPr bwMode="auto">
          <a:xfrm>
            <a:off x="196850" y="3027363"/>
            <a:ext cx="696913" cy="39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>
              <a:buNone/>
            </a:pPr>
            <a:r>
              <a:rPr lang="en-US" sz="2100" b="0" dirty="0">
                <a:ea typeface="Helvetica" pitchFamily="34" charset="0"/>
                <a:cs typeface="Helvetica" pitchFamily="34" charset="0"/>
              </a:rPr>
              <a:t>DNA</a:t>
            </a:r>
          </a:p>
        </p:txBody>
      </p:sp>
      <p:sp>
        <p:nvSpPr>
          <p:cNvPr id="181255" name="Rectangle 5"/>
          <p:cNvSpPr>
            <a:spLocks/>
          </p:cNvSpPr>
          <p:nvPr/>
        </p:nvSpPr>
        <p:spPr bwMode="auto">
          <a:xfrm>
            <a:off x="2595563" y="1214438"/>
            <a:ext cx="862012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100" b="0">
                <a:ea typeface="Helvetica" pitchFamily="34" charset="0"/>
                <a:cs typeface="Helvetica" pitchFamily="34" charset="0"/>
              </a:rPr>
              <a:t>Control</a:t>
            </a:r>
          </a:p>
        </p:txBody>
      </p:sp>
      <p:sp>
        <p:nvSpPr>
          <p:cNvPr id="181256" name="Rectangle 6"/>
          <p:cNvSpPr>
            <a:spLocks/>
          </p:cNvSpPr>
          <p:nvPr/>
        </p:nvSpPr>
        <p:spPr bwMode="auto">
          <a:xfrm>
            <a:off x="7289438" y="6248728"/>
            <a:ext cx="5674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1000" dirty="0" err="1">
                <a:ea typeface="Helvetica" pitchFamily="34" charset="0"/>
                <a:cs typeface="Helvetica" pitchFamily="34" charset="0"/>
              </a:rPr>
              <a:t>Sangeeta</a:t>
            </a:r>
            <a:endParaRPr lang="en-US" sz="1000" dirty="0">
              <a:ea typeface="Helvetica" pitchFamily="34" charset="0"/>
              <a:cs typeface="Helvetica" pitchFamily="34" charset="0"/>
            </a:endParaRPr>
          </a:p>
          <a:p>
            <a:pPr algn="ctr" defTabSz="642938">
              <a:buNone/>
            </a:pPr>
            <a:r>
              <a:rPr lang="en-US" sz="1000" dirty="0">
                <a:ea typeface="Helvetica" pitchFamily="34" charset="0"/>
                <a:cs typeface="Helvetica" pitchFamily="34" charset="0"/>
              </a:rPr>
              <a:t>Bhatia,</a:t>
            </a:r>
          </a:p>
          <a:p>
            <a:pPr algn="ctr" defTabSz="642938">
              <a:buNone/>
            </a:pPr>
            <a:r>
              <a:rPr lang="en-US" sz="1000" dirty="0">
                <a:ea typeface="Helvetica" pitchFamily="34" charset="0"/>
                <a:cs typeface="Helvetica" pitchFamily="34" charset="0"/>
              </a:rPr>
              <a:t>MIT</a:t>
            </a:r>
          </a:p>
        </p:txBody>
      </p:sp>
      <p:sp>
        <p:nvSpPr>
          <p:cNvPr id="181257" name="Rectangle 7"/>
          <p:cNvSpPr>
            <a:spLocks/>
          </p:cNvSpPr>
          <p:nvPr/>
        </p:nvSpPr>
        <p:spPr bwMode="auto">
          <a:xfrm>
            <a:off x="8043863" y="6175375"/>
            <a:ext cx="1081087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>
              <a:buNone/>
            </a:pPr>
            <a:r>
              <a:rPr lang="en-US" sz="1000">
                <a:ea typeface="Helvetica" pitchFamily="34" charset="0"/>
                <a:cs typeface="Helvetica" pitchFamily="34" charset="0"/>
              </a:rPr>
              <a:t>Meghan Shan,</a:t>
            </a:r>
          </a:p>
          <a:p>
            <a:pPr algn="ctr" defTabSz="642938">
              <a:buNone/>
            </a:pPr>
            <a:r>
              <a:rPr lang="en-US" sz="1000">
                <a:ea typeface="Helvetica" pitchFamily="34" charset="0"/>
                <a:cs typeface="Helvetica" pitchFamily="34" charset="0"/>
              </a:rPr>
              <a:t>student</a:t>
            </a:r>
          </a:p>
        </p:txBody>
      </p:sp>
      <p:sp>
        <p:nvSpPr>
          <p:cNvPr id="18125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24950" cy="914400"/>
          </a:xfrm>
          <a:noFill/>
          <a:ln/>
        </p:spPr>
        <p:txBody>
          <a:bodyPr lIns="35709" tIns="35709" rIns="35709" bIns="35709"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Approach to Hepatocyte Proliferation</a:t>
            </a:r>
          </a:p>
        </p:txBody>
      </p:sp>
      <p:pic>
        <p:nvPicPr>
          <p:cNvPr id="181259" name="Picture 9"/>
          <p:cNvPicPr>
            <a:picLocks noChangeAspect="1" noChangeArrowheads="1"/>
          </p:cNvPicPr>
          <p:nvPr/>
        </p:nvPicPr>
        <p:blipFill>
          <a:blip r:embed="rId6"/>
          <a:srcRect l="5017" r="5569" b="546"/>
          <a:stretch>
            <a:fillRect/>
          </a:stretch>
        </p:blipFill>
        <p:spPr bwMode="auto">
          <a:xfrm>
            <a:off x="125413" y="5205413"/>
            <a:ext cx="677862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1260" name="Rectangle 10"/>
          <p:cNvSpPr>
            <a:spLocks/>
          </p:cNvSpPr>
          <p:nvPr/>
        </p:nvSpPr>
        <p:spPr bwMode="auto">
          <a:xfrm>
            <a:off x="136525" y="6086475"/>
            <a:ext cx="715963" cy="846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>
              <a:buNone/>
            </a:pPr>
            <a:r>
              <a:rPr lang="en-US" sz="1000" dirty="0">
                <a:ea typeface="Helvetica" pitchFamily="34" charset="0"/>
                <a:cs typeface="Helvetica" pitchFamily="34" charset="0"/>
              </a:rPr>
              <a:t>David Logan</a:t>
            </a:r>
            <a:endParaRPr lang="en-US" sz="1000" b="0" dirty="0">
              <a:ea typeface="Helvetica" pitchFamily="34" charset="0"/>
              <a:cs typeface="Helvetica" pitchFamily="34" charset="0"/>
            </a:endParaRPr>
          </a:p>
          <a:p>
            <a:pPr algn="ctr" defTabSz="642938">
              <a:buNone/>
            </a:pPr>
            <a:endParaRPr lang="en-US" sz="1000" b="0" dirty="0"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181262" name="Rectangle 12"/>
          <p:cNvSpPr>
            <a:spLocks/>
          </p:cNvSpPr>
          <p:nvPr/>
        </p:nvSpPr>
        <p:spPr bwMode="auto">
          <a:xfrm>
            <a:off x="4324350" y="2144713"/>
            <a:ext cx="1397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FF66"/>
                </a:solidFill>
                <a:ea typeface="Helvetica" pitchFamily="34" charset="0"/>
                <a:cs typeface="Helvetica" pitchFamily="34" charset="0"/>
              </a:rPr>
              <a:t>*</a:t>
            </a:r>
          </a:p>
        </p:txBody>
      </p:sp>
      <p:grpSp>
        <p:nvGrpSpPr>
          <p:cNvPr id="181263" name="Group 13"/>
          <p:cNvGrpSpPr>
            <a:grpSpLocks/>
          </p:cNvGrpSpPr>
          <p:nvPr/>
        </p:nvGrpSpPr>
        <p:grpSpPr bwMode="auto">
          <a:xfrm>
            <a:off x="4233863" y="1250950"/>
            <a:ext cx="4633912" cy="4973638"/>
            <a:chOff x="0" y="32"/>
            <a:chExt cx="4150" cy="4456"/>
          </a:xfrm>
        </p:grpSpPr>
        <p:pic>
          <p:nvPicPr>
            <p:cNvPr id="181264" name="Picture 14"/>
            <p:cNvPicPr>
              <a:picLocks noChangeAspect="1" noChangeArrowheads="1"/>
            </p:cNvPicPr>
            <p:nvPr/>
          </p:nvPicPr>
          <p:blipFill>
            <a:blip r:embed="rId7"/>
            <a:srcRect l="36366" t="70456" r="39796" b="681"/>
            <a:stretch>
              <a:fillRect/>
            </a:stretch>
          </p:blipFill>
          <p:spPr bwMode="auto">
            <a:xfrm>
              <a:off x="818" y="384"/>
              <a:ext cx="3332" cy="3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81265" name="Rectangle 15"/>
            <p:cNvSpPr>
              <a:spLocks/>
            </p:cNvSpPr>
            <p:nvPr/>
          </p:nvSpPr>
          <p:spPr bwMode="auto">
            <a:xfrm>
              <a:off x="1381" y="32"/>
              <a:ext cx="2209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Hepatocyte-enriched</a:t>
              </a:r>
            </a:p>
          </p:txBody>
        </p:sp>
        <p:sp>
          <p:nvSpPr>
            <p:cNvPr id="181266" name="Rectangle 16"/>
            <p:cNvSpPr>
              <a:spLocks/>
            </p:cNvSpPr>
            <p:nvPr/>
          </p:nvSpPr>
          <p:spPr bwMode="auto">
            <a:xfrm>
              <a:off x="0" y="3496"/>
              <a:ext cx="1272" cy="9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1700" b="0">
                  <a:solidFill>
                    <a:srgbClr val="FFFFFF"/>
                  </a:solidFill>
                  <a:ea typeface="Helvetica" pitchFamily="34" charset="0"/>
                  <a:cs typeface="Helvetica" pitchFamily="34" charset="0"/>
                </a:rPr>
                <a:t>Z’ factor for doubled hepatocyte count: 0.29</a:t>
              </a:r>
            </a:p>
          </p:txBody>
        </p:sp>
        <p:sp>
          <p:nvSpPr>
            <p:cNvPr id="181267" name="Rectangle 17"/>
            <p:cNvSpPr>
              <a:spLocks/>
            </p:cNvSpPr>
            <p:nvPr/>
          </p:nvSpPr>
          <p:spPr bwMode="auto">
            <a:xfrm>
              <a:off x="2761" y="1176"/>
              <a:ext cx="125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800" b="0">
                  <a:solidFill>
                    <a:srgbClr val="FFFF66"/>
                  </a:solidFill>
                  <a:ea typeface="Helvetica" pitchFamily="34" charset="0"/>
                  <a:cs typeface="Helvetica" pitchFamily="34" charset="0"/>
                </a:rPr>
                <a:t>*</a:t>
              </a:r>
            </a:p>
          </p:txBody>
        </p:sp>
        <p:sp>
          <p:nvSpPr>
            <p:cNvPr id="181268" name="Rectangle 18"/>
            <p:cNvSpPr>
              <a:spLocks/>
            </p:cNvSpPr>
            <p:nvPr/>
          </p:nvSpPr>
          <p:spPr bwMode="auto">
            <a:xfrm>
              <a:off x="2849" y="1856"/>
              <a:ext cx="125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800" b="0">
                  <a:solidFill>
                    <a:srgbClr val="FFFF66"/>
                  </a:solidFill>
                  <a:ea typeface="Helvetica" pitchFamily="34" charset="0"/>
                  <a:cs typeface="Helvetica" pitchFamily="34" charset="0"/>
                </a:rPr>
                <a:t>*</a:t>
              </a:r>
            </a:p>
          </p:txBody>
        </p:sp>
        <p:sp>
          <p:nvSpPr>
            <p:cNvPr id="181269" name="Rectangle 19"/>
            <p:cNvSpPr>
              <a:spLocks/>
            </p:cNvSpPr>
            <p:nvPr/>
          </p:nvSpPr>
          <p:spPr bwMode="auto">
            <a:xfrm>
              <a:off x="2209" y="1912"/>
              <a:ext cx="125" cy="3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800" b="0">
                  <a:solidFill>
                    <a:srgbClr val="FFFF66"/>
                  </a:solidFill>
                  <a:ea typeface="Helvetica" pitchFamily="34" charset="0"/>
                  <a:cs typeface="Helvetica" pitchFamily="34" charset="0"/>
                </a:rPr>
                <a:t>*</a:t>
              </a:r>
            </a:p>
          </p:txBody>
        </p:sp>
        <p:sp>
          <p:nvSpPr>
            <p:cNvPr id="181270" name="Rectangle 20"/>
            <p:cNvSpPr>
              <a:spLocks/>
            </p:cNvSpPr>
            <p:nvPr/>
          </p:nvSpPr>
          <p:spPr bwMode="auto">
            <a:xfrm>
              <a:off x="2337" y="2864"/>
              <a:ext cx="125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800" b="0">
                  <a:solidFill>
                    <a:srgbClr val="FFFF66"/>
                  </a:solidFill>
                  <a:ea typeface="Helvetica" pitchFamily="34" charset="0"/>
                  <a:cs typeface="Helvetica" pitchFamily="34" charset="0"/>
                </a:rPr>
                <a:t>*</a:t>
              </a:r>
            </a:p>
          </p:txBody>
        </p:sp>
        <p:sp>
          <p:nvSpPr>
            <p:cNvPr id="181271" name="Rectangle 21"/>
            <p:cNvSpPr>
              <a:spLocks/>
            </p:cNvSpPr>
            <p:nvPr/>
          </p:nvSpPr>
          <p:spPr bwMode="auto">
            <a:xfrm>
              <a:off x="1833" y="2864"/>
              <a:ext cx="125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2800" b="0">
                  <a:solidFill>
                    <a:srgbClr val="FFFF66"/>
                  </a:solidFill>
                  <a:ea typeface="Helvetica" pitchFamily="34" charset="0"/>
                  <a:cs typeface="Helvetica" pitchFamily="34" charset="0"/>
                </a:rPr>
                <a:t>*</a:t>
              </a:r>
            </a:p>
          </p:txBody>
        </p:sp>
      </p:grpSp>
      <p:sp>
        <p:nvSpPr>
          <p:cNvPr id="181272" name="Rectangle 22"/>
          <p:cNvSpPr>
            <a:spLocks/>
          </p:cNvSpPr>
          <p:nvPr/>
        </p:nvSpPr>
        <p:spPr bwMode="auto">
          <a:xfrm>
            <a:off x="1566863" y="865188"/>
            <a:ext cx="6005512" cy="277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1800" b="0" dirty="0">
                <a:ea typeface="Helvetica" pitchFamily="34" charset="0"/>
                <a:cs typeface="Helvetica" pitchFamily="34" charset="0"/>
              </a:rPr>
              <a:t>U</a:t>
            </a:r>
            <a:r>
              <a:rPr lang="en-US" sz="1800" b="0" dirty="0" smtClean="0">
                <a:ea typeface="Helvetica" pitchFamily="34" charset="0"/>
                <a:cs typeface="Helvetica" pitchFamily="34" charset="0"/>
              </a:rPr>
              <a:t>sing </a:t>
            </a:r>
            <a:r>
              <a:rPr lang="en-US" sz="1800" b="0" dirty="0">
                <a:ea typeface="Helvetica" pitchFamily="34" charset="0"/>
                <a:cs typeface="Helvetica" pitchFamily="34" charset="0"/>
              </a:rPr>
              <a:t>human primary liver cells co-cultured with fibroblasts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089025" y="5205413"/>
            <a:ext cx="5997575" cy="1119188"/>
          </a:xfrm>
          <a:prstGeom prst="rect">
            <a:avLst/>
          </a:prstGeom>
          <a:ln w="38100">
            <a:solidFill>
              <a:srgbClr val="FF00FF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000" kern="0" dirty="0" smtClean="0"/>
              <a:t>Challenge: </a:t>
            </a:r>
            <a:r>
              <a:rPr lang="en-US" sz="2000" b="0" kern="0" dirty="0" smtClean="0"/>
              <a:t>Only one cell stain!</a:t>
            </a:r>
          </a:p>
          <a:p>
            <a:pPr algn="ctr"/>
            <a:r>
              <a:rPr lang="en-US" sz="2000" b="0" kern="0" dirty="0" smtClean="0"/>
              <a:t>Primary hepatocytes cannot be readily labelled</a:t>
            </a:r>
          </a:p>
          <a:p>
            <a:pPr algn="ctr"/>
            <a:r>
              <a:rPr lang="en-US" sz="2000" b="0" i="1" kern="0" dirty="0" smtClean="0"/>
              <a:t>How to distinguish the two cell types?</a:t>
            </a:r>
            <a:endParaRPr lang="en-US" sz="2000" b="0" i="1" kern="0" dirty="0"/>
          </a:p>
        </p:txBody>
      </p:sp>
    </p:spTree>
    <p:extLst>
      <p:ext uri="{BB962C8B-B14F-4D97-AF65-F5344CB8AC3E}">
        <p14:creationId xmlns:p14="http://schemas.microsoft.com/office/powerpoint/2010/main" val="2586398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 rIns="35717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Approach to Hepatocyte Proliferation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7763" name="Group 3"/>
          <p:cNvGrpSpPr>
            <a:grpSpLocks/>
          </p:cNvGrpSpPr>
          <p:nvPr/>
        </p:nvGrpSpPr>
        <p:grpSpPr bwMode="auto">
          <a:xfrm>
            <a:off x="4260850" y="2065338"/>
            <a:ext cx="4922838" cy="1652587"/>
            <a:chOff x="0" y="0"/>
            <a:chExt cx="4410" cy="1481"/>
          </a:xfrm>
        </p:grpSpPr>
        <p:sp>
          <p:nvSpPr>
            <p:cNvPr id="117764" name="Rectangle 4"/>
            <p:cNvSpPr>
              <a:spLocks/>
            </p:cNvSpPr>
            <p:nvPr/>
          </p:nvSpPr>
          <p:spPr bwMode="auto">
            <a:xfrm>
              <a:off x="0" y="181"/>
              <a:ext cx="2800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Add 1,000,000 test chemicals, </a:t>
              </a:r>
            </a:p>
            <a:p>
              <a:pPr algn="ctr" defTabSz="642938">
                <a:buNone/>
              </a:pPr>
              <a:r>
                <a:rPr lang="en-US" sz="2100" b="0" dirty="0">
                  <a:ea typeface="Helvetica" pitchFamily="34" charset="0"/>
                  <a:cs typeface="Helvetica" pitchFamily="34" charset="0"/>
                </a:rPr>
                <a:t>each chemical in a different well</a:t>
              </a:r>
            </a:p>
          </p:txBody>
        </p:sp>
        <p:sp>
          <p:nvSpPr>
            <p:cNvPr id="117765" name="Line 5"/>
            <p:cNvSpPr>
              <a:spLocks noChangeShapeType="1"/>
            </p:cNvSpPr>
            <p:nvPr/>
          </p:nvSpPr>
          <p:spPr bwMode="auto">
            <a:xfrm rot="10800000">
              <a:off x="270" y="0"/>
              <a:ext cx="0" cy="14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pic>
          <p:nvPicPr>
            <p:cNvPr id="11776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2798" y="-131"/>
              <a:ext cx="1384" cy="18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17767" name="Group 7"/>
          <p:cNvGrpSpPr>
            <a:grpSpLocks/>
          </p:cNvGrpSpPr>
          <p:nvPr/>
        </p:nvGrpSpPr>
        <p:grpSpPr bwMode="auto">
          <a:xfrm>
            <a:off x="-98426" y="1044575"/>
            <a:ext cx="21278848" cy="1154112"/>
            <a:chOff x="0" y="0"/>
            <a:chExt cx="19063" cy="1034"/>
          </a:xfrm>
        </p:grpSpPr>
        <p:grpSp>
          <p:nvGrpSpPr>
            <p:cNvPr id="117768" name="Group 8"/>
            <p:cNvGrpSpPr>
              <a:grpSpLocks/>
            </p:cNvGrpSpPr>
            <p:nvPr/>
          </p:nvGrpSpPr>
          <p:grpSpPr bwMode="auto">
            <a:xfrm>
              <a:off x="0" y="0"/>
              <a:ext cx="19063" cy="1034"/>
              <a:chOff x="0" y="0"/>
              <a:chExt cx="19063" cy="1034"/>
            </a:xfrm>
          </p:grpSpPr>
          <p:pic>
            <p:nvPicPr>
              <p:cNvPr id="117769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" y="73"/>
                <a:ext cx="19048" cy="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17770" name="Rectangle 10"/>
              <p:cNvSpPr>
                <a:spLocks/>
              </p:cNvSpPr>
              <p:nvPr/>
            </p:nvSpPr>
            <p:spPr bwMode="auto">
              <a:xfrm rot="10800000" flipH="1">
                <a:off x="0" y="0"/>
                <a:ext cx="17938" cy="187"/>
              </a:xfrm>
              <a:prstGeom prst="rect">
                <a:avLst/>
              </a:prstGeom>
              <a:solidFill>
                <a:srgbClr val="FFFFF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None/>
                </a:pPr>
                <a:endParaRPr lang="en-US"/>
              </a:p>
            </p:txBody>
          </p:sp>
        </p:grpSp>
        <p:sp>
          <p:nvSpPr>
            <p:cNvPr id="117771" name="Rectangle 11"/>
            <p:cNvSpPr>
              <a:spLocks/>
            </p:cNvSpPr>
            <p:nvPr/>
          </p:nvSpPr>
          <p:spPr bwMode="auto">
            <a:xfrm>
              <a:off x="4240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17772" name="Rectangle 12"/>
            <p:cNvSpPr>
              <a:spLocks/>
            </p:cNvSpPr>
            <p:nvPr/>
          </p:nvSpPr>
          <p:spPr bwMode="auto">
            <a:xfrm>
              <a:off x="6168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17773" name="Rectangle 13"/>
            <p:cNvSpPr>
              <a:spLocks/>
            </p:cNvSpPr>
            <p:nvPr/>
          </p:nvSpPr>
          <p:spPr bwMode="auto">
            <a:xfrm>
              <a:off x="8000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17774" name="Rectangle 14"/>
            <p:cNvSpPr>
              <a:spLocks/>
            </p:cNvSpPr>
            <p:nvPr/>
          </p:nvSpPr>
          <p:spPr bwMode="auto">
            <a:xfrm>
              <a:off x="2344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17775" name="Rectangle 15"/>
            <p:cNvSpPr>
              <a:spLocks/>
            </p:cNvSpPr>
            <p:nvPr/>
          </p:nvSpPr>
          <p:spPr bwMode="auto">
            <a:xfrm>
              <a:off x="464" y="704"/>
              <a:ext cx="1344" cy="80"/>
            </a:xfrm>
            <a:prstGeom prst="rect">
              <a:avLst/>
            </a:prstGeom>
            <a:solidFill>
              <a:srgbClr val="75AE78">
                <a:alpha val="43999"/>
              </a:srgbClr>
            </a:solidFill>
            <a:ln w="6350">
              <a:solidFill>
                <a:schemeClr val="tx1">
                  <a:alpha val="4399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None/>
              </a:pPr>
              <a:endParaRPr lang="en-US"/>
            </a:p>
          </p:txBody>
        </p:sp>
      </p:grpSp>
      <p:sp>
        <p:nvSpPr>
          <p:cNvPr id="117776" name="Rectangle 16"/>
          <p:cNvSpPr>
            <a:spLocks/>
          </p:cNvSpPr>
          <p:nvPr/>
        </p:nvSpPr>
        <p:spPr bwMode="auto">
          <a:xfrm>
            <a:off x="489277" y="873224"/>
            <a:ext cx="781143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000" b="0" dirty="0">
                <a:ea typeface="Helvetica" pitchFamily="34" charset="0"/>
                <a:cs typeface="Helvetica" pitchFamily="34" charset="0"/>
              </a:rPr>
              <a:t>Put </a:t>
            </a:r>
            <a:r>
              <a:rPr lang="en-US" sz="2000" b="0" dirty="0">
                <a:solidFill>
                  <a:srgbClr val="009900"/>
                </a:solidFill>
                <a:ea typeface="Helvetica" pitchFamily="34" charset="0"/>
                <a:cs typeface="Helvetica" pitchFamily="34" charset="0"/>
              </a:rPr>
              <a:t>hepatocytes</a:t>
            </a:r>
            <a:r>
              <a:rPr lang="en-US" sz="2000" b="0" dirty="0">
                <a:ea typeface="Helvetica" pitchFamily="34" charset="0"/>
                <a:cs typeface="Helvetica" pitchFamily="34" charset="0"/>
              </a:rPr>
              <a:t> and </a:t>
            </a:r>
            <a:r>
              <a:rPr lang="en-US" sz="2000" b="0" dirty="0">
                <a:solidFill>
                  <a:srgbClr val="0033CC"/>
                </a:solidFill>
                <a:ea typeface="Helvetica" pitchFamily="34" charset="0"/>
                <a:cs typeface="Helvetica" pitchFamily="34" charset="0"/>
              </a:rPr>
              <a:t>fibroblasts</a:t>
            </a:r>
            <a:r>
              <a:rPr lang="en-US" sz="2000" b="0" dirty="0">
                <a:ea typeface="Helvetica" pitchFamily="34" charset="0"/>
                <a:cs typeface="Helvetica" pitchFamily="34" charset="0"/>
              </a:rPr>
              <a:t> </a:t>
            </a:r>
            <a:r>
              <a:rPr lang="en-US" sz="2000" b="0" dirty="0" smtClean="0">
                <a:ea typeface="Helvetica" pitchFamily="34" charset="0"/>
                <a:cs typeface="Helvetica" pitchFamily="34" charset="0"/>
              </a:rPr>
              <a:t>in </a:t>
            </a:r>
            <a:r>
              <a:rPr lang="en-US" sz="2000" b="0" dirty="0">
                <a:ea typeface="Helvetica" pitchFamily="34" charset="0"/>
                <a:cs typeface="Helvetica" pitchFamily="34" charset="0"/>
              </a:rPr>
              <a:t>individual wells of multi-well plates</a:t>
            </a: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 flipH="1">
            <a:off x="2309813" y="2000250"/>
            <a:ext cx="188912" cy="322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/>
          <a:lstStyle/>
          <a:p>
            <a:pPr>
              <a:buNone/>
            </a:pPr>
            <a:endParaRPr lang="en-US"/>
          </a:p>
        </p:txBody>
      </p:sp>
      <p:grpSp>
        <p:nvGrpSpPr>
          <p:cNvPr id="117796" name="Group 36"/>
          <p:cNvGrpSpPr>
            <a:grpSpLocks/>
          </p:cNvGrpSpPr>
          <p:nvPr/>
        </p:nvGrpSpPr>
        <p:grpSpPr bwMode="auto">
          <a:xfrm>
            <a:off x="2082075" y="3554413"/>
            <a:ext cx="4901916" cy="1767647"/>
            <a:chOff x="0" y="0"/>
            <a:chExt cx="4392" cy="1584"/>
          </a:xfrm>
        </p:grpSpPr>
        <p:sp>
          <p:nvSpPr>
            <p:cNvPr id="117797" name="Rectangle 37"/>
            <p:cNvSpPr>
              <a:spLocks/>
            </p:cNvSpPr>
            <p:nvPr/>
          </p:nvSpPr>
          <p:spPr bwMode="auto">
            <a:xfrm>
              <a:off x="72" y="752"/>
              <a:ext cx="4320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2800" b="0" dirty="0">
                  <a:ea typeface="Helvetica" pitchFamily="34" charset="0"/>
                  <a:cs typeface="Helvetica" pitchFamily="34" charset="0"/>
                </a:rPr>
                <a:t>100,000+ images, </a:t>
              </a:r>
            </a:p>
            <a:p>
              <a:pPr algn="ctr" defTabSz="642938">
                <a:buNone/>
              </a:pPr>
              <a:r>
                <a:rPr lang="en-US" sz="2800" b="0" dirty="0">
                  <a:ea typeface="Helvetica" pitchFamily="34" charset="0"/>
                  <a:cs typeface="Helvetica" pitchFamily="34" charset="0"/>
                </a:rPr>
                <a:t>each with </a:t>
              </a:r>
              <a:r>
                <a:rPr lang="en-US" sz="2800" b="0" dirty="0" smtClean="0">
                  <a:ea typeface="Helvetica" pitchFamily="34" charset="0"/>
                  <a:cs typeface="Helvetica" pitchFamily="34" charset="0"/>
                </a:rPr>
                <a:t>150 – 500 cells</a:t>
              </a:r>
              <a:endParaRPr lang="en-US" sz="2800" b="0" dirty="0">
                <a:ea typeface="Helvetica" pitchFamily="34" charset="0"/>
                <a:cs typeface="Helvetica" pitchFamily="34" charset="0"/>
              </a:endParaRPr>
            </a:p>
          </p:txBody>
        </p:sp>
        <p:sp>
          <p:nvSpPr>
            <p:cNvPr id="117798" name="Rectangle 38"/>
            <p:cNvSpPr>
              <a:spLocks/>
            </p:cNvSpPr>
            <p:nvPr/>
          </p:nvSpPr>
          <p:spPr bwMode="auto">
            <a:xfrm>
              <a:off x="0" y="0"/>
              <a:ext cx="4320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2800" b="0">
                  <a:ea typeface="Helvetica" pitchFamily="34" charset="0"/>
                  <a:cs typeface="Helvetica" pitchFamily="34" charset="0"/>
                </a:rPr>
                <a:t>Automated microscope</a:t>
              </a:r>
            </a:p>
          </p:txBody>
        </p:sp>
        <p:sp>
          <p:nvSpPr>
            <p:cNvPr id="117799" name="Line 39"/>
            <p:cNvSpPr>
              <a:spLocks noChangeShapeType="1"/>
            </p:cNvSpPr>
            <p:nvPr/>
          </p:nvSpPr>
          <p:spPr bwMode="auto">
            <a:xfrm rot="10800000" flipH="1">
              <a:off x="2222" y="440"/>
              <a:ext cx="0" cy="3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</p:grpSp>
      <p:cxnSp>
        <p:nvCxnSpPr>
          <p:cNvPr id="4" name="Elbow Connector 3"/>
          <p:cNvCxnSpPr>
            <a:endCxn id="5122" idx="0"/>
          </p:cNvCxnSpPr>
          <p:nvPr/>
        </p:nvCxnSpPr>
        <p:spPr bwMode="auto">
          <a:xfrm rot="5400000">
            <a:off x="7041891" y="4106307"/>
            <a:ext cx="1377210" cy="1089399"/>
          </a:xfrm>
          <a:prstGeom prst="bentConnector3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156536" y="6096000"/>
            <a:ext cx="8810573" cy="685800"/>
            <a:chOff x="156536" y="6096000"/>
            <a:chExt cx="8810573" cy="685800"/>
          </a:xfrm>
        </p:grpSpPr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156536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1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830814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2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1524000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3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2198278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4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2890192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5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3564470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6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4257656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7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4931934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5624662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9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6298940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0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6992126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1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7666404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2" name="Picture 1"/>
            <p:cNvPicPr>
              <a:picLocks noChangeAspect="1" noChangeArrowheads="1"/>
            </p:cNvPicPr>
            <p:nvPr/>
          </p:nvPicPr>
          <p:blipFill>
            <a:blip r:embed="rId5"/>
            <a:srcRect l="14000" r="14999"/>
            <a:stretch>
              <a:fillRect/>
            </a:stretch>
          </p:blipFill>
          <p:spPr bwMode="auto">
            <a:xfrm>
              <a:off x="8358318" y="6096000"/>
              <a:ext cx="608791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80" name="Picture 14"/>
          <p:cNvPicPr>
            <a:picLocks noChangeAspect="1" noChangeArrowheads="1"/>
          </p:cNvPicPr>
          <p:nvPr/>
        </p:nvPicPr>
        <p:blipFill>
          <a:blip r:embed="rId6"/>
          <a:srcRect l="36366" t="70456" r="39796" b="681"/>
          <a:stretch>
            <a:fillRect/>
          </a:stretch>
        </p:blipFill>
        <p:spPr bwMode="auto">
          <a:xfrm>
            <a:off x="285898" y="2423631"/>
            <a:ext cx="2249992" cy="20358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78582" y="5339611"/>
            <a:ext cx="8841640" cy="685800"/>
            <a:chOff x="178582" y="5339611"/>
            <a:chExt cx="8841640" cy="685800"/>
          </a:xfrm>
        </p:grpSpPr>
        <p:pic>
          <p:nvPicPr>
            <p:cNvPr id="5122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" t="41143" r="89628" b="42182"/>
            <a:stretch/>
          </p:blipFill>
          <p:spPr bwMode="auto">
            <a:xfrm>
              <a:off x="6822817" y="5339611"/>
              <a:ext cx="725957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72" t="41143" r="31169" b="42253"/>
            <a:stretch/>
          </p:blipFill>
          <p:spPr bwMode="auto">
            <a:xfrm>
              <a:off x="872230" y="5339611"/>
              <a:ext cx="72014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7" t="41143" r="71649" b="42182"/>
            <a:stretch/>
          </p:blipFill>
          <p:spPr bwMode="auto">
            <a:xfrm>
              <a:off x="1633786" y="5339611"/>
              <a:ext cx="685801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7" t="58890" r="71649" b="24436"/>
            <a:stretch/>
          </p:blipFill>
          <p:spPr bwMode="auto">
            <a:xfrm>
              <a:off x="3853913" y="5339611"/>
              <a:ext cx="685801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8" t="41143" r="22072" b="42253"/>
            <a:stretch/>
          </p:blipFill>
          <p:spPr bwMode="auto">
            <a:xfrm>
              <a:off x="3121685" y="5339611"/>
              <a:ext cx="69081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76" t="41143" r="12676" b="42253"/>
            <a:stretch/>
          </p:blipFill>
          <p:spPr bwMode="auto">
            <a:xfrm>
              <a:off x="2361003" y="5339611"/>
              <a:ext cx="71926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47" t="58528" r="3526" b="25648"/>
            <a:stretch/>
          </p:blipFill>
          <p:spPr bwMode="auto">
            <a:xfrm>
              <a:off x="4581130" y="5339611"/>
              <a:ext cx="744657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47" t="76017" r="3526" b="6635"/>
            <a:stretch/>
          </p:blipFill>
          <p:spPr bwMode="auto">
            <a:xfrm>
              <a:off x="5367203" y="5339611"/>
              <a:ext cx="679245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4" t="76017" r="12641" b="6635"/>
            <a:stretch/>
          </p:blipFill>
          <p:spPr bwMode="auto">
            <a:xfrm>
              <a:off x="6087864" y="5339611"/>
              <a:ext cx="693537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86" t="76017" r="22042" b="6635"/>
            <a:stretch/>
          </p:blipFill>
          <p:spPr bwMode="auto">
            <a:xfrm>
              <a:off x="178582" y="5339611"/>
              <a:ext cx="65223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16" t="76017" r="31164" b="6635"/>
            <a:stretch/>
          </p:blipFill>
          <p:spPr bwMode="auto">
            <a:xfrm>
              <a:off x="7590190" y="5339611"/>
              <a:ext cx="69395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https://lh3.googleusercontent.com/g975uzyDRAMb6huJzkkumkMWZFzwsJ1ZeiFaif36IdIlDYE5daajF_6UVWDQvAIBpsL5KKHVDH37JiXPCFlabQagzplof7zFNio1-OL_XqnkEKoBL2Ii3Z5kzNFSNgjW9UVH4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7" t="76017" r="40294" b="6635"/>
            <a:stretch/>
          </p:blipFill>
          <p:spPr bwMode="auto">
            <a:xfrm>
              <a:off x="8325560" y="5339611"/>
              <a:ext cx="69466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6187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Contribution of automation and image analysis to biological discovery</a:t>
            </a:r>
          </a:p>
          <a:p>
            <a:pPr eaLnBrk="1" hangingPunct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Use of </a:t>
            </a:r>
            <a:r>
              <a:rPr lang="en-US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hepatocyte co-cultures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as a model platform for drug discovery</a:t>
            </a:r>
          </a:p>
          <a:p>
            <a:pPr eaLnBrk="1" hangingPunct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eaLnBrk="1" hangingPunct="1"/>
            <a:r>
              <a:rPr lang="en-US" dirty="0"/>
              <a:t>Hands-on activity: Using free software for </a:t>
            </a:r>
          </a:p>
          <a:p>
            <a:pPr lvl="1"/>
            <a:r>
              <a:rPr lang="en-US" dirty="0"/>
              <a:t>Quantifying biological features</a:t>
            </a:r>
          </a:p>
          <a:p>
            <a:pPr lvl="1"/>
            <a:r>
              <a:rPr lang="en-US" dirty="0"/>
              <a:t>Making investigative decisions based on the measurements obtained</a:t>
            </a:r>
          </a:p>
        </p:txBody>
      </p:sp>
    </p:spTree>
    <p:extLst>
      <p:ext uri="{BB962C8B-B14F-4D97-AF65-F5344CB8AC3E}">
        <p14:creationId xmlns:p14="http://schemas.microsoft.com/office/powerpoint/2010/main" val="18988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CellProfiler</a:t>
            </a:r>
            <a:endParaRPr lang="en-US" dirty="0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990600"/>
            <a:ext cx="53340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sym typeface="Helvetica" pitchFamily="34" charset="0"/>
              </a:rPr>
              <a:t>Process</a:t>
            </a:r>
            <a:r>
              <a:rPr lang="en-US" sz="2400">
                <a:sym typeface="Helvetica" pitchFamily="34" charset="0"/>
              </a:rPr>
              <a:t> large sets of images</a:t>
            </a:r>
          </a:p>
          <a:p>
            <a:pPr>
              <a:lnSpc>
                <a:spcPct val="90000"/>
              </a:lnSpc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sym typeface="Helvetica" pitchFamily="34" charset="0"/>
              </a:rPr>
              <a:t>Identifies and measures</a:t>
            </a:r>
            <a:r>
              <a:rPr lang="en-US" sz="2400">
                <a:sym typeface="Helvetica" pitchFamily="34" charset="0"/>
              </a:rPr>
              <a:t> objects</a:t>
            </a:r>
          </a:p>
          <a:p>
            <a:pPr>
              <a:lnSpc>
                <a:spcPct val="90000"/>
              </a:lnSpc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sym typeface="Helvetica" pitchFamily="34" charset="0"/>
              </a:rPr>
              <a:t>Export</a:t>
            </a:r>
            <a:r>
              <a:rPr lang="en-US" sz="2400">
                <a:sym typeface="Helvetica" pitchFamily="34" charset="0"/>
              </a:rPr>
              <a:t> data for further analysis</a:t>
            </a:r>
            <a:endParaRPr lang="en-US" sz="2400"/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228600" y="3962400"/>
            <a:ext cx="8674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400" dirty="0"/>
              <a:t>Goal:</a:t>
            </a:r>
            <a:r>
              <a:rPr lang="en-US" sz="2400" b="0" dirty="0"/>
              <a:t> Provide powerful image analysis methods with a user-friendly interface</a:t>
            </a:r>
          </a:p>
          <a:p>
            <a:pPr marL="2628900" lvl="5" indent="-342900"/>
            <a:endParaRPr lang="en-US" sz="1600" b="0" dirty="0" smtClean="0"/>
          </a:p>
          <a:p>
            <a:pPr marL="342900" indent="-342900"/>
            <a:r>
              <a:rPr lang="en-US" sz="2400" b="0" dirty="0" smtClean="0"/>
              <a:t>Free and open-source</a:t>
            </a:r>
          </a:p>
          <a:p>
            <a:pPr marL="4000500" lvl="8" indent="-342900"/>
            <a:endParaRPr lang="en-US" sz="1600" b="0" dirty="0" smtClean="0"/>
          </a:p>
          <a:p>
            <a:pPr marL="342900" indent="-342900"/>
            <a:r>
              <a:rPr lang="en-US" sz="2400" b="0" dirty="0" smtClean="0"/>
              <a:t>Available </a:t>
            </a:r>
            <a:r>
              <a:rPr lang="en-US" sz="2400" b="0" dirty="0"/>
              <a:t>from </a:t>
            </a:r>
            <a:r>
              <a:rPr lang="en-US" sz="2400" b="0" dirty="0" smtClean="0">
                <a:hlinkClick r:id="rId2"/>
              </a:rPr>
              <a:t>www.cellprofiler.org</a:t>
            </a:r>
            <a:r>
              <a:rPr lang="en-US" sz="2400" b="0" dirty="0" smtClean="0"/>
              <a:t> for Windows and Mac</a:t>
            </a:r>
            <a:endParaRPr lang="en-US" sz="2400" b="0" dirty="0"/>
          </a:p>
          <a:p>
            <a:pPr marL="342900" indent="-342900"/>
            <a:endParaRPr lang="en-US" sz="2400" b="0" dirty="0"/>
          </a:p>
        </p:txBody>
      </p:sp>
      <p:pic>
        <p:nvPicPr>
          <p:cNvPr id="4270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2317750"/>
            <a:ext cx="1384300" cy="1384300"/>
          </a:xfrm>
          <a:prstGeom prst="rect">
            <a:avLst/>
          </a:prstGeom>
          <a:noFill/>
          <a:ln w="12700">
            <a:solidFill>
              <a:srgbClr val="800040"/>
            </a:solidFill>
            <a:miter lim="800000"/>
            <a:headEnd/>
            <a:tailEnd/>
          </a:ln>
        </p:spPr>
      </p:pic>
      <p:sp>
        <p:nvSpPr>
          <p:cNvPr id="427015" name="Line 7"/>
          <p:cNvSpPr>
            <a:spLocks noChangeShapeType="1"/>
          </p:cNvSpPr>
          <p:nvPr/>
        </p:nvSpPr>
        <p:spPr bwMode="auto">
          <a:xfrm>
            <a:off x="1933575" y="3011488"/>
            <a:ext cx="4365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27016" name="Group 8"/>
          <p:cNvGrpSpPr>
            <a:grpSpLocks/>
          </p:cNvGrpSpPr>
          <p:nvPr/>
        </p:nvGrpSpPr>
        <p:grpSpPr bwMode="auto">
          <a:xfrm>
            <a:off x="2559050" y="2314575"/>
            <a:ext cx="3057525" cy="1387475"/>
            <a:chOff x="0" y="0"/>
            <a:chExt cx="2739" cy="1242"/>
          </a:xfrm>
        </p:grpSpPr>
        <p:pic>
          <p:nvPicPr>
            <p:cNvPr id="42701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9" y="1"/>
              <a:ext cx="1240" cy="1240"/>
            </a:xfrm>
            <a:prstGeom prst="rect">
              <a:avLst/>
            </a:prstGeom>
            <a:noFill/>
            <a:ln w="12700">
              <a:solidFill>
                <a:srgbClr val="800040"/>
              </a:solidFill>
              <a:miter lim="800000"/>
              <a:headEnd/>
              <a:tailEnd/>
            </a:ln>
          </p:spPr>
        </p:pic>
        <p:pic>
          <p:nvPicPr>
            <p:cNvPr id="42701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242" cy="1242"/>
            </a:xfrm>
            <a:prstGeom prst="rect">
              <a:avLst/>
            </a:prstGeom>
            <a:noFill/>
            <a:ln w="12700">
              <a:solidFill>
                <a:srgbClr val="800040"/>
              </a:solidFill>
              <a:miter lim="800000"/>
              <a:headEnd/>
              <a:tailEnd/>
            </a:ln>
          </p:spPr>
        </p:pic>
      </p:grpSp>
      <p:sp>
        <p:nvSpPr>
          <p:cNvPr id="427019" name="Line 11"/>
          <p:cNvSpPr>
            <a:spLocks noChangeShapeType="1"/>
          </p:cNvSpPr>
          <p:nvPr/>
        </p:nvSpPr>
        <p:spPr bwMode="auto">
          <a:xfrm>
            <a:off x="5808663" y="3011488"/>
            <a:ext cx="43656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27020" name="Picture 12"/>
          <p:cNvPicPr>
            <a:picLocks noChangeAspect="1" noChangeArrowheads="1"/>
          </p:cNvPicPr>
          <p:nvPr/>
        </p:nvPicPr>
        <p:blipFill>
          <a:blip r:embed="rId6" cstate="print"/>
          <a:srcRect l="5592" t="10869" r="3909" b="136"/>
          <a:stretch>
            <a:fillRect/>
          </a:stretch>
        </p:blipFill>
        <p:spPr bwMode="auto">
          <a:xfrm>
            <a:off x="6446838" y="2428875"/>
            <a:ext cx="2455862" cy="1169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27021" name="Picture 13" descr="cp_logo_b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838200"/>
            <a:ext cx="27781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75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Available from cellprofiler.org</a:t>
            </a:r>
          </a:p>
          <a:p>
            <a:r>
              <a:rPr lang="en-US" dirty="0" smtClean="0"/>
              <a:t>Pick the examples that best matches your assay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10535"/>
            <a:ext cx="2322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Yeast colonies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5710535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Retinal epithelial cells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t="63261" r="27877"/>
          <a:stretch/>
        </p:blipFill>
        <p:spPr bwMode="auto">
          <a:xfrm>
            <a:off x="735123" y="2929235"/>
            <a:ext cx="2985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17713" r="26469" b="9641"/>
          <a:stretch/>
        </p:blipFill>
        <p:spPr bwMode="auto">
          <a:xfrm>
            <a:off x="5238750" y="2967335"/>
            <a:ext cx="30649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9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CellProfiler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5" t="32275" r="51018" b="22753"/>
          <a:stretch/>
        </p:blipFill>
        <p:spPr bwMode="auto">
          <a:xfrm>
            <a:off x="305888" y="838200"/>
            <a:ext cx="8577072" cy="526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1355250"/>
            <a:ext cx="5257800" cy="36933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sz="1800" dirty="0" smtClean="0"/>
              <a:t>Examples assist in getting new users started</a:t>
            </a:r>
            <a:endParaRPr lang="en-US" sz="1800" dirty="0"/>
          </a:p>
        </p:txBody>
      </p:sp>
      <p:cxnSp>
        <p:nvCxnSpPr>
          <p:cNvPr id="7" name="AutoShape 12"/>
          <p:cNvCxnSpPr>
            <a:cxnSpLocks noChangeShapeType="1"/>
            <a:stCxn id="6" idx="2"/>
          </p:cNvCxnSpPr>
          <p:nvPr/>
        </p:nvCxnSpPr>
        <p:spPr bwMode="auto">
          <a:xfrm rot="16200000" flipH="1">
            <a:off x="2725212" y="1780670"/>
            <a:ext cx="531276" cy="4191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53892" y="5918348"/>
            <a:ext cx="2736647" cy="36933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1800" dirty="0" smtClean="0"/>
              <a:t>Online help is available</a:t>
            </a:r>
            <a:endParaRPr lang="en-US" sz="1800" dirty="0"/>
          </a:p>
        </p:txBody>
      </p:sp>
      <p:cxnSp>
        <p:nvCxnSpPr>
          <p:cNvPr id="20" name="AutoShape 12"/>
          <p:cNvCxnSpPr>
            <a:cxnSpLocks noChangeShapeType="1"/>
            <a:stCxn id="19" idx="3"/>
          </p:cNvCxnSpPr>
          <p:nvPr/>
        </p:nvCxnSpPr>
        <p:spPr bwMode="auto">
          <a:xfrm flipV="1">
            <a:off x="3490539" y="5308750"/>
            <a:ext cx="1386261" cy="794264"/>
          </a:xfrm>
          <a:prstGeom prst="bentConnector3">
            <a:avLst>
              <a:gd name="adj1" fmla="val 10064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28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" y="882762"/>
            <a:ext cx="8577072" cy="52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CellProfiler Interface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971800" y="1317634"/>
            <a:ext cx="4953000" cy="36933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sz="1800" dirty="0" smtClean="0"/>
              <a:t>Users place “modules” into a “pipeline”…</a:t>
            </a:r>
            <a:endParaRPr lang="en-US" sz="1800" dirty="0"/>
          </a:p>
        </p:txBody>
      </p:sp>
      <p:cxnSp>
        <p:nvCxnSpPr>
          <p:cNvPr id="6" name="AutoShape 12"/>
          <p:cNvCxnSpPr>
            <a:cxnSpLocks noChangeShapeType="1"/>
            <a:stCxn id="5" idx="1"/>
          </p:cNvCxnSpPr>
          <p:nvPr/>
        </p:nvCxnSpPr>
        <p:spPr bwMode="auto">
          <a:xfrm rot="10800000" flipV="1">
            <a:off x="1447800" y="1502300"/>
            <a:ext cx="1524001" cy="783700"/>
          </a:xfrm>
          <a:prstGeom prst="bentConnector3">
            <a:avLst>
              <a:gd name="adj1" fmla="val 100233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00200" y="5574268"/>
            <a:ext cx="5420832" cy="36933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sz="1800" dirty="0" smtClean="0"/>
              <a:t>Context-sensitive help is available at any time</a:t>
            </a:r>
            <a:endParaRPr lang="en-US" sz="1800" dirty="0"/>
          </a:p>
        </p:txBody>
      </p:sp>
      <p:cxnSp>
        <p:nvCxnSpPr>
          <p:cNvPr id="16" name="AutoShape 12"/>
          <p:cNvCxnSpPr>
            <a:cxnSpLocks noChangeShapeType="1"/>
            <a:stCxn id="15" idx="1"/>
          </p:cNvCxnSpPr>
          <p:nvPr/>
        </p:nvCxnSpPr>
        <p:spPr bwMode="auto">
          <a:xfrm rot="10800000">
            <a:off x="609600" y="5771634"/>
            <a:ext cx="990600" cy="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7" name="AutoShape 12"/>
          <p:cNvCxnSpPr>
            <a:cxnSpLocks noChangeShapeType="1"/>
            <a:stCxn id="15" idx="3"/>
          </p:cNvCxnSpPr>
          <p:nvPr/>
        </p:nvCxnSpPr>
        <p:spPr bwMode="auto">
          <a:xfrm>
            <a:off x="7021032" y="5758934"/>
            <a:ext cx="1295400" cy="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58060" y="2935913"/>
            <a:ext cx="5861740" cy="36933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sz="1800" dirty="0" smtClean="0"/>
              <a:t>…then adjust the module settings to their needs</a:t>
            </a:r>
            <a:endParaRPr lang="en-US" sz="1800" dirty="0"/>
          </a:p>
        </p:txBody>
      </p:sp>
      <p:cxnSp>
        <p:nvCxnSpPr>
          <p:cNvPr id="22" name="AutoShape 12"/>
          <p:cNvCxnSpPr>
            <a:cxnSpLocks noChangeShapeType="1"/>
            <a:stCxn id="21" idx="0"/>
          </p:cNvCxnSpPr>
          <p:nvPr/>
        </p:nvCxnSpPr>
        <p:spPr bwMode="auto">
          <a:xfrm rot="5400000" flipH="1" flipV="1">
            <a:off x="2972110" y="2326621"/>
            <a:ext cx="726113" cy="492472"/>
          </a:xfrm>
          <a:prstGeom prst="bentConnector3">
            <a:avLst>
              <a:gd name="adj1" fmla="val 9967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502383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41" y="1073466"/>
            <a:ext cx="502383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45" y="1371599"/>
            <a:ext cx="502383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 rotWithShape="1">
          <a:blip r:embed="rId3"/>
          <a:srcRect t="61227" r="80934" b="8219"/>
          <a:stretch/>
        </p:blipFill>
        <p:spPr bwMode="auto">
          <a:xfrm>
            <a:off x="762000" y="3503578"/>
            <a:ext cx="2247676" cy="16825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3"/>
          <a:srcRect l="40729" t="61229" r="39339" b="8218"/>
          <a:stretch/>
        </p:blipFill>
        <p:spPr bwMode="auto">
          <a:xfrm>
            <a:off x="3429000" y="3503577"/>
            <a:ext cx="2349770" cy="16825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 rotWithShape="1">
          <a:blip r:embed="rId3"/>
          <a:srcRect t="8829" r="80934" b="62378"/>
          <a:stretch/>
        </p:blipFill>
        <p:spPr bwMode="auto">
          <a:xfrm>
            <a:off x="762000" y="1062038"/>
            <a:ext cx="2247676" cy="1585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 rotWithShape="1">
          <a:blip r:embed="rId3"/>
          <a:srcRect l="40729" t="8829" r="39339" b="62378"/>
          <a:stretch/>
        </p:blipFill>
        <p:spPr bwMode="auto">
          <a:xfrm>
            <a:off x="3429000" y="1062038"/>
            <a:ext cx="2349770" cy="1585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/>
          <a:srcRect l="80934" t="1854"/>
          <a:stretch>
            <a:fillRect/>
          </a:stretch>
        </p:blipFill>
        <p:spPr bwMode="auto">
          <a:xfrm>
            <a:off x="6134324" y="762000"/>
            <a:ext cx="2247676" cy="540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2346" name="Rectangle 10"/>
          <p:cNvSpPr>
            <a:spLocks noGrp="1" noChangeArrowheads="1"/>
          </p:cNvSpPr>
          <p:nvPr>
            <p:ph type="title" idx="4294967295"/>
          </p:nvPr>
        </p:nvSpPr>
        <p:spPr>
          <a:noFill/>
          <a:ln/>
        </p:spPr>
        <p:txBody>
          <a:bodyPr lIns="35709" tIns="35709" rIns="35717" bIns="35709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orphology: Shape &amp; Texture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06802" y="64785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42938">
              <a:buNone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</a:pPr>
            <a:r>
              <a:rPr lang="en-US" sz="1100" i="1" dirty="0" smtClean="0">
                <a:ea typeface="Helvetica" pitchFamily="34" charset="0"/>
                <a:cs typeface="Helvetica" pitchFamily="34" charset="0"/>
              </a:rPr>
              <a:t>Moffat,...</a:t>
            </a:r>
            <a:r>
              <a:rPr lang="en-US" sz="1100" i="1" dirty="0">
                <a:ea typeface="Helvetica" pitchFamily="34" charset="0"/>
                <a:cs typeface="Helvetica" pitchFamily="34" charset="0"/>
              </a:rPr>
              <a:t>Carpenter ... </a:t>
            </a:r>
            <a:r>
              <a:rPr lang="en-US" sz="1100" i="1" dirty="0" smtClean="0">
                <a:ea typeface="Helvetica" pitchFamily="34" charset="0"/>
                <a:cs typeface="Helvetica" pitchFamily="34" charset="0"/>
              </a:rPr>
              <a:t>Sabatini, Root et </a:t>
            </a:r>
            <a:r>
              <a:rPr lang="en-US" sz="1100" i="1" dirty="0">
                <a:ea typeface="Helvetica" pitchFamily="34" charset="0"/>
                <a:cs typeface="Helvetica" pitchFamily="34" charset="0"/>
              </a:rPr>
              <a:t>al. </a:t>
            </a:r>
            <a:r>
              <a:rPr lang="en-US" sz="1100" i="1" dirty="0" smtClean="0">
                <a:ea typeface="Helvetica" pitchFamily="34" charset="0"/>
                <a:cs typeface="Helvetica" pitchFamily="34" charset="0"/>
              </a:rPr>
              <a:t>Cell 2006</a:t>
            </a:r>
            <a:endParaRPr lang="en-US" sz="1100" i="1" dirty="0">
              <a:ea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90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Analysis</a:t>
            </a:r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sym typeface="Times" pitchFamily="18" charset="0"/>
              </a:rPr>
              <a:t>What does this data set look like? 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sym typeface="Times" pitchFamily="18" charset="0"/>
              </a:rPr>
              <a:t>Cytological profile, or </a:t>
            </a:r>
            <a:r>
              <a:rPr lang="en-US" sz="2400" i="1">
                <a:solidFill>
                  <a:srgbClr val="000000"/>
                </a:solidFill>
                <a:latin typeface="Arial" charset="0"/>
                <a:sym typeface="Times" pitchFamily="18" charset="0"/>
              </a:rPr>
              <a:t>Cytoprofile</a:t>
            </a:r>
          </a:p>
          <a:p>
            <a:pPr>
              <a:lnSpc>
                <a:spcPct val="90000"/>
              </a:lnSpc>
            </a:pPr>
            <a:endParaRPr lang="en-US" sz="2400" i="1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0000"/>
              </a:solidFill>
              <a:latin typeface="Arial" charset="0"/>
              <a:sym typeface="Times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sym typeface="Times" pitchFamily="18" charset="0"/>
              </a:rPr>
              <a:t>Shows all the measurements acquired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For </a:t>
            </a:r>
            <a:r>
              <a:rPr lang="en-US" sz="2000" i="1">
                <a:solidFill>
                  <a:srgbClr val="000000"/>
                </a:solidFill>
                <a:latin typeface="Arial" charset="0"/>
                <a:sym typeface="Times" pitchFamily="18" charset="0"/>
              </a:rPr>
              <a:t>each</a:t>
            </a: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 individual cell 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In </a:t>
            </a:r>
            <a:r>
              <a:rPr lang="en-US" sz="2000" i="1">
                <a:solidFill>
                  <a:srgbClr val="000000"/>
                </a:solidFill>
                <a:latin typeface="Arial" charset="0"/>
                <a:sym typeface="Times" pitchFamily="18" charset="0"/>
              </a:rPr>
              <a:t>every</a:t>
            </a: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 image 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In the </a:t>
            </a:r>
            <a:r>
              <a:rPr lang="en-US" sz="2000" i="1">
                <a:solidFill>
                  <a:srgbClr val="000000"/>
                </a:solidFill>
                <a:latin typeface="Arial" charset="0"/>
                <a:sym typeface="Times" pitchFamily="18" charset="0"/>
              </a:rPr>
              <a:t>entire</a:t>
            </a:r>
            <a:r>
              <a:rPr lang="en-US" sz="2000">
                <a:solidFill>
                  <a:srgbClr val="000000"/>
                </a:solidFill>
                <a:latin typeface="Arial" charset="0"/>
                <a:sym typeface="Times" pitchFamily="18" charset="0"/>
              </a:rPr>
              <a:t> experiment. </a:t>
            </a:r>
          </a:p>
        </p:txBody>
      </p:sp>
      <p:grpSp>
        <p:nvGrpSpPr>
          <p:cNvPr id="544772" name="Group 4"/>
          <p:cNvGrpSpPr>
            <a:grpSpLocks noChangeAspect="1"/>
          </p:cNvGrpSpPr>
          <p:nvPr/>
        </p:nvGrpSpPr>
        <p:grpSpPr bwMode="auto">
          <a:xfrm>
            <a:off x="1062038" y="1954213"/>
            <a:ext cx="271462" cy="1489075"/>
            <a:chOff x="0" y="-201"/>
            <a:chExt cx="335" cy="1841"/>
          </a:xfrm>
        </p:grpSpPr>
        <p:pic>
          <p:nvPicPr>
            <p:cNvPr id="5447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5"/>
              <a:ext cx="123" cy="1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4774" name="Rectangle 6"/>
            <p:cNvSpPr>
              <a:spLocks noChangeAspect="1"/>
            </p:cNvSpPr>
            <p:nvPr/>
          </p:nvSpPr>
          <p:spPr bwMode="auto">
            <a:xfrm>
              <a:off x="86" y="-201"/>
              <a:ext cx="249" cy="18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0"/>
                <a:t>+1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sz="1400" b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0"/>
                <a:t>0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sz="1400" b="0"/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sz="1400" b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0"/>
                <a:t>-1</a:t>
              </a:r>
            </a:p>
          </p:txBody>
        </p:sp>
      </p:grpSp>
      <p:pic>
        <p:nvPicPr>
          <p:cNvPr id="54478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616325"/>
            <a:ext cx="1268413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4782" name="Rectangle 14"/>
          <p:cNvSpPr>
            <a:spLocks noChangeAspect="1"/>
          </p:cNvSpPr>
          <p:nvPr/>
        </p:nvSpPr>
        <p:spPr bwMode="auto">
          <a:xfrm>
            <a:off x="563563" y="4530725"/>
            <a:ext cx="1385887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bg1"/>
                </a:solidFill>
              </a:rPr>
              <a:t>Cell #6111617</a:t>
            </a:r>
          </a:p>
        </p:txBody>
      </p:sp>
      <p:pic>
        <p:nvPicPr>
          <p:cNvPr id="544786" name="Picture 1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640263"/>
            <a:ext cx="6400800" cy="74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44787" name="Picture 19"/>
          <p:cNvPicPr>
            <a:picLocks noChangeArrowheads="1"/>
          </p:cNvPicPr>
          <p:nvPr/>
        </p:nvPicPr>
        <p:blipFill>
          <a:blip r:embed="rId6"/>
          <a:srcRect l="10506" t="14912" r="20157" b="876"/>
          <a:stretch>
            <a:fillRect/>
          </a:stretch>
        </p:blipFill>
        <p:spPr bwMode="auto">
          <a:xfrm>
            <a:off x="5865813" y="4114800"/>
            <a:ext cx="2298700" cy="19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4788" name="Rectangle 20"/>
          <p:cNvSpPr>
            <a:spLocks/>
          </p:cNvSpPr>
          <p:nvPr/>
        </p:nvSpPr>
        <p:spPr bwMode="auto">
          <a:xfrm>
            <a:off x="4953000" y="4038600"/>
            <a:ext cx="40259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 b="0">
                <a:solidFill>
                  <a:srgbClr val="FFFFFF"/>
                </a:solidFill>
              </a:rPr>
              <a:t>-.2   .7   -.1   0    .2   -.9  </a:t>
            </a: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 flipH="1">
            <a:off x="6642100" y="4311650"/>
            <a:ext cx="1516063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4790" name="Line 22"/>
          <p:cNvSpPr>
            <a:spLocks noChangeShapeType="1"/>
          </p:cNvSpPr>
          <p:nvPr/>
        </p:nvSpPr>
        <p:spPr bwMode="auto">
          <a:xfrm rot="10800000">
            <a:off x="5892800" y="4311650"/>
            <a:ext cx="541338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44783" name="Picture 15"/>
          <p:cNvPicPr>
            <a:picLocks noChangeAspect="1" noChangeArrowheads="1"/>
          </p:cNvPicPr>
          <p:nvPr/>
        </p:nvPicPr>
        <p:blipFill>
          <a:blip r:embed="rId7" cstate="print"/>
          <a:srcRect r="4709"/>
          <a:stretch>
            <a:fillRect/>
          </a:stretch>
        </p:blipFill>
        <p:spPr bwMode="auto">
          <a:xfrm>
            <a:off x="1952625" y="1816100"/>
            <a:ext cx="6886575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4784" name="Line 16"/>
          <p:cNvSpPr>
            <a:spLocks noChangeAspect="1" noChangeShapeType="1"/>
          </p:cNvSpPr>
          <p:nvPr/>
        </p:nvSpPr>
        <p:spPr bwMode="auto">
          <a:xfrm rot="10800000">
            <a:off x="1898650" y="4686300"/>
            <a:ext cx="3825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/>
        </p:spPr>
        <p:txBody>
          <a:bodyPr lIns="91430" tIns="45716" rIns="91430" bIns="45716"/>
          <a:lstStyle/>
          <a:p>
            <a:pPr eaLnBrk="1" hangingPunct="1">
              <a:defRPr/>
            </a:pPr>
            <a:r>
              <a:rPr lang="en-US" dirty="0" smtClean="0"/>
              <a:t>Challenging Cellular Phenotypes</a:t>
            </a:r>
            <a:endParaRPr lang="en-US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1225"/>
            <a:ext cx="8305800" cy="5486400"/>
          </a:xfrm>
        </p:spPr>
        <p:txBody>
          <a:bodyPr lIns="91430" tIns="45716" rIns="91430" bIns="45716"/>
          <a:lstStyle/>
          <a:p>
            <a:pPr marL="0" indent="0" eaLnBrk="1" hangingPunct="1">
              <a:buNone/>
            </a:pPr>
            <a:endParaRPr lang="en-US" dirty="0" smtClean="0"/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/>
          <a:srcRect l="23883" r="9669" b="42513"/>
          <a:stretch>
            <a:fillRect/>
          </a:stretch>
        </p:blipFill>
        <p:spPr bwMode="auto">
          <a:xfrm>
            <a:off x="927100" y="1990725"/>
            <a:ext cx="1265238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797" name="Rectangle 6"/>
          <p:cNvSpPr>
            <a:spLocks/>
          </p:cNvSpPr>
          <p:nvPr/>
        </p:nvSpPr>
        <p:spPr bwMode="auto">
          <a:xfrm>
            <a:off x="1003300" y="1524000"/>
            <a:ext cx="1112838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Wild-type HT29 cells</a:t>
            </a:r>
          </a:p>
        </p:txBody>
      </p:sp>
      <p:pic>
        <p:nvPicPr>
          <p:cNvPr id="16179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1350" y="2362200"/>
            <a:ext cx="795338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799" name="Rectangle 10"/>
          <p:cNvSpPr>
            <a:spLocks/>
          </p:cNvSpPr>
          <p:nvPr/>
        </p:nvSpPr>
        <p:spPr bwMode="auto">
          <a:xfrm>
            <a:off x="5767388" y="1638300"/>
            <a:ext cx="693737" cy="75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Cells on the move</a:t>
            </a:r>
          </a:p>
        </p:txBody>
      </p:sp>
      <p:pic>
        <p:nvPicPr>
          <p:cNvPr id="16180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1200" y="2057400"/>
            <a:ext cx="2046288" cy="1060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801" name="Rectangle 15"/>
          <p:cNvSpPr>
            <a:spLocks/>
          </p:cNvSpPr>
          <p:nvPr/>
        </p:nvSpPr>
        <p:spPr bwMode="auto">
          <a:xfrm>
            <a:off x="3214688" y="1765300"/>
            <a:ext cx="226853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Crescent-shaped nuclei</a:t>
            </a:r>
          </a:p>
        </p:txBody>
      </p:sp>
      <p:pic>
        <p:nvPicPr>
          <p:cNvPr id="161802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2600" y="1938337"/>
            <a:ext cx="117475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803" name="Rectangle 20"/>
          <p:cNvSpPr>
            <a:spLocks/>
          </p:cNvSpPr>
          <p:nvPr/>
        </p:nvSpPr>
        <p:spPr bwMode="auto">
          <a:xfrm>
            <a:off x="6757988" y="1654175"/>
            <a:ext cx="1319212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Peas in a pod</a:t>
            </a:r>
          </a:p>
        </p:txBody>
      </p:sp>
      <p:sp>
        <p:nvSpPr>
          <p:cNvPr id="161804" name="Rectangle 28"/>
          <p:cNvSpPr>
            <a:spLocks/>
          </p:cNvSpPr>
          <p:nvPr/>
        </p:nvSpPr>
        <p:spPr bwMode="auto">
          <a:xfrm>
            <a:off x="3011488" y="5511800"/>
            <a:ext cx="1341437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Crooked projections</a:t>
            </a:r>
          </a:p>
        </p:txBody>
      </p:sp>
      <p:sp>
        <p:nvSpPr>
          <p:cNvPr id="161805" name="Rectangle 29"/>
          <p:cNvSpPr>
            <a:spLocks/>
          </p:cNvSpPr>
          <p:nvPr/>
        </p:nvSpPr>
        <p:spPr bwMode="auto">
          <a:xfrm>
            <a:off x="4764088" y="5511800"/>
            <a:ext cx="134302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Actin dots at junctions</a:t>
            </a:r>
          </a:p>
        </p:txBody>
      </p:sp>
      <p:pic>
        <p:nvPicPr>
          <p:cNvPr id="161806" name="Picture 36"/>
          <p:cNvPicPr>
            <a:picLocks noChangeAspect="1" noChangeArrowheads="1"/>
          </p:cNvPicPr>
          <p:nvPr/>
        </p:nvPicPr>
        <p:blipFill>
          <a:blip r:embed="rId7"/>
          <a:srcRect t="1645" r="80827" b="1839"/>
          <a:stretch>
            <a:fillRect/>
          </a:stretch>
        </p:blipFill>
        <p:spPr bwMode="auto">
          <a:xfrm>
            <a:off x="1143000" y="4046537"/>
            <a:ext cx="1447800" cy="145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807" name="Rectangle 37"/>
          <p:cNvSpPr>
            <a:spLocks/>
          </p:cNvSpPr>
          <p:nvPr/>
        </p:nvSpPr>
        <p:spPr bwMode="auto">
          <a:xfrm>
            <a:off x="1227138" y="5511800"/>
            <a:ext cx="1273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Long projections</a:t>
            </a:r>
          </a:p>
        </p:txBody>
      </p:sp>
      <p:sp>
        <p:nvSpPr>
          <p:cNvPr id="161808" name="Rectangle 38"/>
          <p:cNvSpPr>
            <a:spLocks/>
          </p:cNvSpPr>
          <p:nvPr/>
        </p:nvSpPr>
        <p:spPr bwMode="auto">
          <a:xfrm>
            <a:off x="6507163" y="5511800"/>
            <a:ext cx="1341437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600" b="0"/>
              <a:t>Hyphae-like projections</a:t>
            </a:r>
          </a:p>
        </p:txBody>
      </p:sp>
      <p:pic>
        <p:nvPicPr>
          <p:cNvPr id="161809" name="Picture 39"/>
          <p:cNvPicPr>
            <a:picLocks noChangeAspect="1" noChangeArrowheads="1"/>
          </p:cNvPicPr>
          <p:nvPr/>
        </p:nvPicPr>
        <p:blipFill>
          <a:blip r:embed="rId8"/>
          <a:srcRect l="81578" r="526"/>
          <a:stretch>
            <a:fillRect/>
          </a:stretch>
        </p:blipFill>
        <p:spPr bwMode="auto">
          <a:xfrm>
            <a:off x="6524625" y="4041775"/>
            <a:ext cx="1311275" cy="1455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1810" name="Picture 43"/>
          <p:cNvPicPr>
            <a:picLocks noChangeAspect="1" noChangeArrowheads="1"/>
          </p:cNvPicPr>
          <p:nvPr/>
        </p:nvPicPr>
        <p:blipFill>
          <a:blip r:embed="rId7"/>
          <a:srcRect l="19173" t="1645" r="60646" b="1839"/>
          <a:stretch>
            <a:fillRect/>
          </a:stretch>
        </p:blipFill>
        <p:spPr bwMode="auto">
          <a:xfrm>
            <a:off x="2971800" y="4046537"/>
            <a:ext cx="1524000" cy="145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1811" name="Picture 44"/>
          <p:cNvPicPr>
            <a:picLocks noChangeAspect="1" noChangeArrowheads="1"/>
          </p:cNvPicPr>
          <p:nvPr/>
        </p:nvPicPr>
        <p:blipFill>
          <a:blip r:embed="rId7"/>
          <a:srcRect l="39354" t="1645" r="40465" b="1839"/>
          <a:stretch>
            <a:fillRect/>
          </a:stretch>
        </p:blipFill>
        <p:spPr bwMode="auto">
          <a:xfrm>
            <a:off x="4800600" y="4046537"/>
            <a:ext cx="1524000" cy="145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181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5200" y="3273425"/>
            <a:ext cx="7696200" cy="49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813" name="Rectangle 5"/>
          <p:cNvSpPr>
            <a:spLocks/>
          </p:cNvSpPr>
          <p:nvPr/>
        </p:nvSpPr>
        <p:spPr bwMode="auto">
          <a:xfrm>
            <a:off x="1212850" y="3452812"/>
            <a:ext cx="236538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4" name="Rectangle 6"/>
          <p:cNvSpPr>
            <a:spLocks/>
          </p:cNvSpPr>
          <p:nvPr/>
        </p:nvSpPr>
        <p:spPr bwMode="auto">
          <a:xfrm>
            <a:off x="5346700" y="3452812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5" name="Rectangle 7"/>
          <p:cNvSpPr>
            <a:spLocks/>
          </p:cNvSpPr>
          <p:nvPr/>
        </p:nvSpPr>
        <p:spPr bwMode="auto">
          <a:xfrm>
            <a:off x="3765550" y="3452812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6" name="Rectangle 8"/>
          <p:cNvSpPr>
            <a:spLocks/>
          </p:cNvSpPr>
          <p:nvPr/>
        </p:nvSpPr>
        <p:spPr bwMode="auto">
          <a:xfrm>
            <a:off x="1819275" y="3452812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7" name="Rectangle 22"/>
          <p:cNvSpPr>
            <a:spLocks/>
          </p:cNvSpPr>
          <p:nvPr/>
        </p:nvSpPr>
        <p:spPr bwMode="auto">
          <a:xfrm>
            <a:off x="4087813" y="3238500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8" name="Rectangle 23"/>
          <p:cNvSpPr>
            <a:spLocks/>
          </p:cNvSpPr>
          <p:nvPr/>
        </p:nvSpPr>
        <p:spPr bwMode="auto">
          <a:xfrm>
            <a:off x="7507288" y="3238500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  <p:sp>
        <p:nvSpPr>
          <p:cNvPr id="161819" name="Rectangle 24"/>
          <p:cNvSpPr>
            <a:spLocks/>
          </p:cNvSpPr>
          <p:nvPr/>
        </p:nvSpPr>
        <p:spPr bwMode="auto">
          <a:xfrm>
            <a:off x="5962650" y="3238500"/>
            <a:ext cx="23812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2800" b="0">
                <a:solidFill>
                  <a:srgbClr val="FF0000"/>
                </a:solidFill>
                <a:ea typeface="Helvetica" pitchFamily="34" charset="0"/>
                <a:cs typeface="Helvetica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4380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Contribution of automation and image analysis to biological discovery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Use of </a:t>
            </a:r>
            <a:r>
              <a:rPr lang="en-US" i="1" dirty="0" smtClean="0"/>
              <a:t>hepatocyte co-cultures </a:t>
            </a:r>
            <a:r>
              <a:rPr lang="en-US" dirty="0" smtClean="0"/>
              <a:t>as a model platform for drug discovery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Hands-on activity: Using free software for 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uantifying biological features in co-cultures</a:t>
            </a:r>
          </a:p>
          <a:p>
            <a:pPr lvl="1"/>
            <a:r>
              <a:rPr lang="en-US" dirty="0" smtClean="0"/>
              <a:t>Making </a:t>
            </a:r>
            <a:r>
              <a:rPr lang="en-US" dirty="0"/>
              <a:t>investigative decisions based on </a:t>
            </a:r>
            <a:r>
              <a:rPr lang="en-US" dirty="0" smtClean="0"/>
              <a:t>the measurements obtained</a:t>
            </a:r>
          </a:p>
        </p:txBody>
      </p:sp>
    </p:spTree>
    <p:extLst>
      <p:ext uri="{BB962C8B-B14F-4D97-AF65-F5344CB8AC3E}">
        <p14:creationId xmlns:p14="http://schemas.microsoft.com/office/powerpoint/2010/main" val="9150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CellProfiler Analyst</a:t>
            </a:r>
            <a:endParaRPr lang="en-US" dirty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990600"/>
            <a:ext cx="55626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sym typeface="Helvetica" pitchFamily="34" charset="0"/>
              </a:rPr>
              <a:t>Explore</a:t>
            </a:r>
            <a:r>
              <a:rPr lang="en-US" sz="2000">
                <a:sym typeface="Helvetica" pitchFamily="34" charset="0"/>
              </a:rPr>
              <a:t> data large sets of images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Identify</a:t>
            </a:r>
            <a:r>
              <a:rPr lang="en-US" sz="2000">
                <a:solidFill>
                  <a:srgbClr val="000000"/>
                </a:solidFill>
                <a:sym typeface="Times" pitchFamily="18" charset="0"/>
              </a:rPr>
              <a:t> interesting subpopulations and see the original images</a:t>
            </a:r>
            <a:endParaRPr lang="en-US" sz="2000">
              <a:sym typeface="Helvetic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sym typeface="Helvetica" pitchFamily="34" charset="0"/>
              </a:rPr>
              <a:t>Identify </a:t>
            </a:r>
            <a:r>
              <a:rPr lang="en-US" sz="2000">
                <a:sym typeface="Helvetica" pitchFamily="34" charset="0"/>
              </a:rPr>
              <a:t>interesting phenotypes automatically</a:t>
            </a:r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381000" y="4572000"/>
            <a:ext cx="381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000"/>
              <a:t>Goal:</a:t>
            </a:r>
            <a:r>
              <a:rPr lang="en-US" sz="2000" b="0"/>
              <a:t> Provide the user with a powerful suite of image exploration and machine learning methods</a:t>
            </a:r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>
            <a:off x="3602038" y="3375025"/>
            <a:ext cx="43656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53995" name="Picture 11"/>
          <p:cNvPicPr>
            <a:picLocks noChangeAspect="1" noChangeArrowheads="1"/>
          </p:cNvPicPr>
          <p:nvPr/>
        </p:nvPicPr>
        <p:blipFill>
          <a:blip r:embed="rId3" cstate="print"/>
          <a:srcRect l="5592" t="10869" r="3909" b="136"/>
          <a:stretch>
            <a:fillRect/>
          </a:stretch>
        </p:blipFill>
        <p:spPr bwMode="auto">
          <a:xfrm>
            <a:off x="990600" y="2792413"/>
            <a:ext cx="2455863" cy="1169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3997" name="Picture 13" descr="cpa_logo"/>
          <p:cNvPicPr>
            <a:picLocks noChangeAspect="1" noChangeArrowheads="1"/>
          </p:cNvPicPr>
          <p:nvPr/>
        </p:nvPicPr>
        <p:blipFill rotWithShape="1">
          <a:blip r:embed="rId4" cstate="print"/>
          <a:srcRect t="8854"/>
          <a:stretch/>
        </p:blipFill>
        <p:spPr bwMode="auto">
          <a:xfrm>
            <a:off x="304800" y="885824"/>
            <a:ext cx="2971800" cy="1274763"/>
          </a:xfrm>
          <a:prstGeom prst="rect">
            <a:avLst/>
          </a:prstGeom>
          <a:noFill/>
        </p:spPr>
      </p:pic>
      <p:pic>
        <p:nvPicPr>
          <p:cNvPr id="55399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6938" y="2668588"/>
            <a:ext cx="2468562" cy="137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400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5838" y="2994025"/>
            <a:ext cx="2468562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400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465513"/>
            <a:ext cx="2468563" cy="179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400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4051300"/>
            <a:ext cx="1830388" cy="1990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400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7588" y="4676775"/>
            <a:ext cx="1878012" cy="181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4004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3788" y="5530850"/>
            <a:ext cx="2132012" cy="1250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4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Automated Cell Image Processing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62600"/>
            <a:ext cx="8305800" cy="685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ym typeface="Arial" charset="0"/>
              </a:rPr>
              <a:t>Cytoprofile of 500+ features measured for each cell</a:t>
            </a:r>
          </a:p>
        </p:txBody>
      </p:sp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1025" y="2473325"/>
            <a:ext cx="8048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98693" name="Group 5"/>
          <p:cNvGrpSpPr>
            <a:grpSpLocks/>
          </p:cNvGrpSpPr>
          <p:nvPr/>
        </p:nvGrpSpPr>
        <p:grpSpPr bwMode="auto">
          <a:xfrm>
            <a:off x="3130550" y="1768475"/>
            <a:ext cx="2884488" cy="2490788"/>
            <a:chOff x="0" y="0"/>
            <a:chExt cx="2583" cy="2232"/>
          </a:xfrm>
        </p:grpSpPr>
        <p:pic>
          <p:nvPicPr>
            <p:cNvPr id="4986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" y="0"/>
              <a:ext cx="1560" cy="1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498695" name="Rectangle 7"/>
            <p:cNvSpPr>
              <a:spLocks/>
            </p:cNvSpPr>
            <p:nvPr/>
          </p:nvSpPr>
          <p:spPr bwMode="auto">
            <a:xfrm>
              <a:off x="0" y="1704"/>
              <a:ext cx="2583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10</a:t>
              </a:r>
              <a:r>
                <a:rPr lang="en-US" sz="1700" b="0" baseline="32000"/>
                <a:t>4</a:t>
              </a:r>
              <a:r>
                <a:rPr lang="en-US" sz="1700" b="0"/>
                <a:t> images, 10</a:t>
              </a:r>
              <a:r>
                <a:rPr lang="en-US" sz="1700" b="0" baseline="32000"/>
                <a:t>3</a:t>
              </a:r>
              <a:r>
                <a:rPr lang="en-US" sz="1700" b="0"/>
                <a:t> cells in each:</a:t>
              </a:r>
            </a:p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Total of 10</a:t>
              </a:r>
              <a:r>
                <a:rPr lang="en-US" sz="1700" b="0" baseline="32000"/>
                <a:t>7</a:t>
              </a:r>
              <a:r>
                <a:rPr lang="en-US" sz="1700" b="0"/>
                <a:t> cells/experiment</a:t>
              </a:r>
            </a:p>
          </p:txBody>
        </p:sp>
      </p:grpSp>
      <p:sp>
        <p:nvSpPr>
          <p:cNvPr id="498696" name="Line 8"/>
          <p:cNvSpPr>
            <a:spLocks noChangeShapeType="1"/>
          </p:cNvSpPr>
          <p:nvPr/>
        </p:nvSpPr>
        <p:spPr bwMode="auto">
          <a:xfrm rot="10800000">
            <a:off x="2598738" y="2813050"/>
            <a:ext cx="808037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98697" name="Rectangle 9"/>
          <p:cNvSpPr>
            <a:spLocks/>
          </p:cNvSpPr>
          <p:nvPr/>
        </p:nvSpPr>
        <p:spPr bwMode="auto">
          <a:xfrm>
            <a:off x="5180013" y="2743200"/>
            <a:ext cx="96837" cy="1063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869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538" y="3411538"/>
            <a:ext cx="990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869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0425" y="3419475"/>
            <a:ext cx="3032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98700" name="Group 12"/>
          <p:cNvGrpSpPr>
            <a:grpSpLocks/>
          </p:cNvGrpSpPr>
          <p:nvPr/>
        </p:nvGrpSpPr>
        <p:grpSpPr bwMode="auto">
          <a:xfrm>
            <a:off x="714375" y="1768475"/>
            <a:ext cx="1751013" cy="2411413"/>
            <a:chOff x="0" y="0"/>
            <a:chExt cx="1569" cy="2160"/>
          </a:xfrm>
        </p:grpSpPr>
        <p:pic>
          <p:nvPicPr>
            <p:cNvPr id="498701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1507" cy="15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498702" name="Rectangle 14"/>
            <p:cNvSpPr>
              <a:spLocks/>
            </p:cNvSpPr>
            <p:nvPr/>
          </p:nvSpPr>
          <p:spPr bwMode="auto">
            <a:xfrm>
              <a:off x="145" y="1632"/>
              <a:ext cx="1424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Thousands of wells</a:t>
              </a:r>
            </a:p>
          </p:txBody>
        </p:sp>
      </p:grpSp>
      <p:grpSp>
        <p:nvGrpSpPr>
          <p:cNvPr id="498703" name="Group 15"/>
          <p:cNvGrpSpPr>
            <a:grpSpLocks/>
          </p:cNvGrpSpPr>
          <p:nvPr/>
        </p:nvGrpSpPr>
        <p:grpSpPr bwMode="auto">
          <a:xfrm>
            <a:off x="5273675" y="1768475"/>
            <a:ext cx="3370263" cy="2263775"/>
            <a:chOff x="0" y="0"/>
            <a:chExt cx="3020" cy="2028"/>
          </a:xfrm>
        </p:grpSpPr>
        <p:pic>
          <p:nvPicPr>
            <p:cNvPr id="498704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0" y="0"/>
              <a:ext cx="353" cy="1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498705" name="Group 17"/>
            <p:cNvGrpSpPr>
              <a:grpSpLocks/>
            </p:cNvGrpSpPr>
            <p:nvPr/>
          </p:nvGrpSpPr>
          <p:grpSpPr bwMode="auto">
            <a:xfrm>
              <a:off x="0" y="0"/>
              <a:ext cx="2404" cy="1280"/>
              <a:chOff x="0" y="0"/>
              <a:chExt cx="2404" cy="1280"/>
            </a:xfrm>
          </p:grpSpPr>
          <p:pic>
            <p:nvPicPr>
              <p:cNvPr id="498706" name="Picture 1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24" y="0"/>
                <a:ext cx="1280" cy="12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sp>
            <p:nvSpPr>
              <p:cNvPr id="498707" name="Line 19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1143" cy="2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708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4" y="8"/>
                <a:ext cx="1175" cy="7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8709" name="Rectangle 21"/>
            <p:cNvSpPr>
              <a:spLocks/>
            </p:cNvSpPr>
            <p:nvPr/>
          </p:nvSpPr>
          <p:spPr bwMode="auto">
            <a:xfrm>
              <a:off x="846" y="1732"/>
              <a:ext cx="2174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Each cell with cytoprofile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1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9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fill="hold"/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6" grpId="0" animBg="1"/>
      <p:bldP spid="49869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Machine Learning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382000" cy="533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>
                <a:sym typeface="Helvetica" pitchFamily="34" charset="0"/>
              </a:rPr>
              <a:t>System presents ~500 cells to biologists for scoring</a:t>
            </a:r>
            <a:endParaRPr lang="en-US" sz="2400"/>
          </a:p>
        </p:txBody>
      </p:sp>
      <p:sp>
        <p:nvSpPr>
          <p:cNvPr id="495646" name="Rectangle 30"/>
          <p:cNvSpPr>
            <a:spLocks noChangeArrowheads="1"/>
          </p:cNvSpPr>
          <p:nvPr/>
        </p:nvSpPr>
        <p:spPr bwMode="auto">
          <a:xfrm>
            <a:off x="228600" y="57150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0"/>
              </a:spcBef>
            </a:pPr>
            <a:r>
              <a:rPr lang="en-US" sz="2400" b="0"/>
              <a:t>System defines rule based on cytoprofile of scored cells</a:t>
            </a:r>
          </a:p>
        </p:txBody>
      </p:sp>
      <p:sp>
        <p:nvSpPr>
          <p:cNvPr id="495677" name="Rectangle 61"/>
          <p:cNvSpPr>
            <a:spLocks/>
          </p:cNvSpPr>
          <p:nvPr/>
        </p:nvSpPr>
        <p:spPr bwMode="auto">
          <a:xfrm>
            <a:off x="5634038" y="3948113"/>
            <a:ext cx="369887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defTabSz="642938">
              <a:spcBef>
                <a:spcPct val="0"/>
              </a:spcBef>
              <a:buFontTx/>
              <a:buNone/>
            </a:pPr>
            <a:r>
              <a:rPr lang="en-US" sz="1700" b="0">
                <a:solidFill>
                  <a:srgbClr val="003DCC"/>
                </a:solidFill>
              </a:rPr>
              <a:t>Yes</a:t>
            </a:r>
          </a:p>
        </p:txBody>
      </p:sp>
      <p:pic>
        <p:nvPicPr>
          <p:cNvPr id="495678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275" y="1600200"/>
            <a:ext cx="833438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01599" dir="2339976" algn="ctr" rotWithShape="0">
              <a:schemeClr val="bg2">
                <a:alpha val="67000"/>
              </a:schemeClr>
            </a:outerShdw>
          </a:effectLst>
        </p:spPr>
      </p:pic>
      <p:sp>
        <p:nvSpPr>
          <p:cNvPr id="495679" name="Line 63"/>
          <p:cNvSpPr>
            <a:spLocks noChangeShapeType="1"/>
          </p:cNvSpPr>
          <p:nvPr/>
        </p:nvSpPr>
        <p:spPr bwMode="auto">
          <a:xfrm rot="10800000">
            <a:off x="5262563" y="2386013"/>
            <a:ext cx="944562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5680" name="Freeform 64"/>
          <p:cNvSpPr>
            <a:spLocks/>
          </p:cNvSpPr>
          <p:nvPr/>
        </p:nvSpPr>
        <p:spPr bwMode="auto">
          <a:xfrm>
            <a:off x="6064250" y="2384425"/>
            <a:ext cx="919163" cy="1635125"/>
          </a:xfrm>
          <a:custGeom>
            <a:avLst/>
            <a:gdLst/>
            <a:ahLst/>
            <a:cxnLst>
              <a:cxn ang="0">
                <a:pos x="93" y="0"/>
              </a:cxn>
              <a:cxn ang="0">
                <a:pos x="0" y="21600"/>
              </a:cxn>
            </a:cxnLst>
            <a:rect l="0" t="0" r="r" b="b"/>
            <a:pathLst>
              <a:path w="16054" h="21600">
                <a:moveTo>
                  <a:pt x="93" y="0"/>
                </a:moveTo>
                <a:cubicBezTo>
                  <a:pt x="21600" y="106"/>
                  <a:pt x="21178" y="21600"/>
                  <a:pt x="0" y="21600"/>
                </a:cubicBez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5681" name="Line 65"/>
          <p:cNvSpPr>
            <a:spLocks noChangeShapeType="1"/>
          </p:cNvSpPr>
          <p:nvPr/>
        </p:nvSpPr>
        <p:spPr bwMode="auto">
          <a:xfrm>
            <a:off x="5180013" y="4029075"/>
            <a:ext cx="384175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5682" name="Freeform 66"/>
          <p:cNvSpPr>
            <a:spLocks/>
          </p:cNvSpPr>
          <p:nvPr/>
        </p:nvSpPr>
        <p:spPr bwMode="auto">
          <a:xfrm>
            <a:off x="6164263" y="3306763"/>
            <a:ext cx="812800" cy="1544637"/>
          </a:xfrm>
          <a:custGeom>
            <a:avLst/>
            <a:gdLst/>
            <a:ahLst/>
            <a:cxnLst>
              <a:cxn ang="0">
                <a:pos x="21600" y="0"/>
              </a:cxn>
              <a:cxn ang="0">
                <a:pos x="0" y="21600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21600" y="12195"/>
                  <a:pt x="14619" y="21600"/>
                  <a:pt x="0" y="21600"/>
                </a:cubicBez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5683" name="Picture 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3088" y="4440238"/>
            <a:ext cx="722312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5684" name="Picture 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440238"/>
            <a:ext cx="749300" cy="798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5685" name="Picture 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8600" y="4440238"/>
            <a:ext cx="758825" cy="808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95686" name="Line 70"/>
          <p:cNvSpPr>
            <a:spLocks noChangeShapeType="1"/>
          </p:cNvSpPr>
          <p:nvPr/>
        </p:nvSpPr>
        <p:spPr bwMode="auto">
          <a:xfrm>
            <a:off x="5180013" y="4868863"/>
            <a:ext cx="406400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5687" name="Picture 7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3088" y="3689350"/>
            <a:ext cx="728662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5688" name="Picture 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689350"/>
            <a:ext cx="741363" cy="76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5689" name="Picture 7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5" y="1752600"/>
            <a:ext cx="833438" cy="72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01599" dir="2339976" algn="ctr" rotWithShape="0">
              <a:schemeClr val="bg2">
                <a:alpha val="67000"/>
              </a:schemeClr>
            </a:outerShdw>
          </a:effectLst>
        </p:spPr>
      </p:pic>
      <p:pic>
        <p:nvPicPr>
          <p:cNvPr id="495690" name="Picture 7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17963" y="1909763"/>
            <a:ext cx="831850" cy="719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01599" dir="2339976" algn="ctr" rotWithShape="0">
              <a:schemeClr val="bg2">
                <a:alpha val="67000"/>
              </a:schemeClr>
            </a:outerShdw>
          </a:effectLst>
        </p:spPr>
      </p:pic>
      <p:grpSp>
        <p:nvGrpSpPr>
          <p:cNvPr id="495691" name="Group 75"/>
          <p:cNvGrpSpPr>
            <a:grpSpLocks/>
          </p:cNvGrpSpPr>
          <p:nvPr/>
        </p:nvGrpSpPr>
        <p:grpSpPr bwMode="auto">
          <a:xfrm>
            <a:off x="1295400" y="3140075"/>
            <a:ext cx="928688" cy="2433638"/>
            <a:chOff x="0" y="0"/>
            <a:chExt cx="832" cy="2180"/>
          </a:xfrm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495692" name="Picture 7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6" y="388"/>
              <a:ext cx="504" cy="1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52400" dir="2339993" algn="ctr" rotWithShape="0">
                <a:schemeClr val="bg2">
                  <a:alpha val="67000"/>
                </a:schemeClr>
              </a:outerShdw>
            </a:effectLst>
          </p:spPr>
        </p:pic>
        <p:sp>
          <p:nvSpPr>
            <p:cNvPr id="495693" name="Rectangle 77"/>
            <p:cNvSpPr>
              <a:spLocks/>
            </p:cNvSpPr>
            <p:nvPr/>
          </p:nvSpPr>
          <p:spPr bwMode="auto">
            <a:xfrm>
              <a:off x="0" y="0"/>
              <a:ext cx="832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Rule</a:t>
              </a:r>
            </a:p>
          </p:txBody>
        </p:sp>
      </p:grpSp>
      <p:grpSp>
        <p:nvGrpSpPr>
          <p:cNvPr id="495694" name="Group 78"/>
          <p:cNvGrpSpPr>
            <a:grpSpLocks/>
          </p:cNvGrpSpPr>
          <p:nvPr/>
        </p:nvGrpSpPr>
        <p:grpSpPr bwMode="auto">
          <a:xfrm>
            <a:off x="2224088" y="4029075"/>
            <a:ext cx="1249362" cy="911225"/>
            <a:chOff x="0" y="0"/>
            <a:chExt cx="1120" cy="816"/>
          </a:xfrm>
        </p:grpSpPr>
        <p:sp>
          <p:nvSpPr>
            <p:cNvPr id="495695" name="Line 79"/>
            <p:cNvSpPr>
              <a:spLocks noChangeShapeType="1"/>
            </p:cNvSpPr>
            <p:nvPr/>
          </p:nvSpPr>
          <p:spPr bwMode="auto">
            <a:xfrm>
              <a:off x="0" y="0"/>
              <a:ext cx="1120" cy="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 type="stealth" w="med" len="med"/>
              <a:tailEnd/>
            </a:ln>
            <a:effectLst>
              <a:outerShdw dist="101599" dir="2339976" algn="ctr" rotWithShape="0">
                <a:schemeClr val="bg2">
                  <a:alpha val="67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5696" name="Line 80"/>
            <p:cNvSpPr>
              <a:spLocks noChangeShapeType="1"/>
            </p:cNvSpPr>
            <p:nvPr/>
          </p:nvSpPr>
          <p:spPr bwMode="auto">
            <a:xfrm>
              <a:off x="0" y="816"/>
              <a:ext cx="36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 type="stealth" w="med" len="med"/>
              <a:tailEnd/>
            </a:ln>
            <a:effectLst>
              <a:outerShdw dist="101599" dir="2339976" algn="ctr" rotWithShape="0">
                <a:schemeClr val="bg2">
                  <a:alpha val="67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95697" name="Rectangle 81"/>
          <p:cNvSpPr>
            <a:spLocks/>
          </p:cNvSpPr>
          <p:nvPr/>
        </p:nvSpPr>
        <p:spPr bwMode="auto">
          <a:xfrm>
            <a:off x="2459038" y="2247900"/>
            <a:ext cx="782637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spcBef>
                <a:spcPct val="0"/>
              </a:spcBef>
              <a:buFontTx/>
              <a:buNone/>
            </a:pPr>
            <a:r>
              <a:rPr lang="en-US" sz="1700" b="0"/>
              <a:t>Iteration</a:t>
            </a:r>
          </a:p>
        </p:txBody>
      </p:sp>
      <p:grpSp>
        <p:nvGrpSpPr>
          <p:cNvPr id="495698" name="Group 82"/>
          <p:cNvGrpSpPr>
            <a:grpSpLocks/>
          </p:cNvGrpSpPr>
          <p:nvPr/>
        </p:nvGrpSpPr>
        <p:grpSpPr bwMode="auto">
          <a:xfrm>
            <a:off x="1778000" y="2403475"/>
            <a:ext cx="623889" cy="590530"/>
            <a:chOff x="0" y="0"/>
            <a:chExt cx="560" cy="528"/>
          </a:xfrm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495699" name="Freeform 83"/>
            <p:cNvSpPr>
              <a:spLocks/>
            </p:cNvSpPr>
            <p:nvPr/>
          </p:nvSpPr>
          <p:spPr bwMode="auto">
            <a:xfrm rot="10800000">
              <a:off x="0" y="0"/>
              <a:ext cx="468" cy="528"/>
            </a:xfrm>
            <a:custGeom>
              <a:avLst/>
              <a:gdLst/>
              <a:ahLst/>
              <a:cxnLst>
                <a:cxn ang="0">
                  <a:pos x="21600" y="0"/>
                </a:cxn>
                <a:cxn ang="0">
                  <a:pos x="0" y="21600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12195"/>
                    <a:pt x="14619" y="21600"/>
                    <a:pt x="0" y="21600"/>
                  </a:cubicBezTo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5700" name="Line 84"/>
            <p:cNvSpPr>
              <a:spLocks noChangeShapeType="1"/>
            </p:cNvSpPr>
            <p:nvPr/>
          </p:nvSpPr>
          <p:spPr bwMode="auto">
            <a:xfrm rot="10800000">
              <a:off x="435" y="0"/>
              <a:ext cx="125" cy="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 type="stealth" w="med" len="med"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95701" name="Line 85"/>
          <p:cNvSpPr>
            <a:spLocks noChangeShapeType="1"/>
          </p:cNvSpPr>
          <p:nvPr/>
        </p:nvSpPr>
        <p:spPr bwMode="auto">
          <a:xfrm rot="10800000">
            <a:off x="3276600" y="2386013"/>
            <a:ext cx="304800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/>
          </a:ln>
          <a:effectLst>
            <a:outerShdw blurRad="127000" dist="101599" dir="2339976" algn="ctr" rotWithShape="0">
              <a:schemeClr val="bg2">
                <a:alpha val="67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5702" name="Rectangle 86"/>
          <p:cNvSpPr>
            <a:spLocks/>
          </p:cNvSpPr>
          <p:nvPr/>
        </p:nvSpPr>
        <p:spPr bwMode="auto">
          <a:xfrm>
            <a:off x="5794375" y="4711700"/>
            <a:ext cx="276225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defTabSz="642938">
              <a:spcBef>
                <a:spcPct val="0"/>
              </a:spcBef>
              <a:buFontTx/>
              <a:buNone/>
            </a:pPr>
            <a:r>
              <a:rPr lang="en-US" sz="1700" b="0">
                <a:solidFill>
                  <a:srgbClr val="FF0005"/>
                </a:solidFill>
              </a:rPr>
              <a:t>No</a:t>
            </a:r>
          </a:p>
        </p:txBody>
      </p:sp>
      <p:pic>
        <p:nvPicPr>
          <p:cNvPr id="495703" name="Picture 87" descr="eyeblink 001"/>
          <p:cNvPicPr>
            <a:picLocks noChangeAspect="1" noChangeArrowheads="1"/>
          </p:cNvPicPr>
          <p:nvPr/>
        </p:nvPicPr>
        <p:blipFill>
          <a:blip r:embed="rId12" cstate="print"/>
          <a:srcRect l="19917" r="27362"/>
          <a:stretch>
            <a:fillRect/>
          </a:stretch>
        </p:blipFill>
        <p:spPr bwMode="auto">
          <a:xfrm>
            <a:off x="7250113" y="2389188"/>
            <a:ext cx="1554162" cy="2209800"/>
          </a:xfrm>
          <a:prstGeom prst="rect">
            <a:avLst/>
          </a:prstGeom>
          <a:noFill/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4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6970210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2960577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2960579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5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5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495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fill="hold"/>
                                        <p:tgtEl>
                                          <p:spTgt spid="495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5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5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5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5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5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5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entr" presetSubtype="2960568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5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5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5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5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5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5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5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5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5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5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5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5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entr" presetSubtype="296059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9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entr" presetSubtype="2960624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entr" presetSubtype="29606172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9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75"/>
                            </p:stCondLst>
                            <p:childTnLst>
                              <p:par>
                                <p:cTn id="97" presetID="0" presetClass="entr" presetSubtype="2960622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77" grpId="0" autoUpdateAnimBg="0"/>
      <p:bldP spid="495679" grpId="0" animBg="1"/>
      <p:bldP spid="495680" grpId="0" animBg="1"/>
      <p:bldP spid="495681" grpId="0" animBg="1"/>
      <p:bldP spid="495682" grpId="0" animBg="1"/>
      <p:bldP spid="495686" grpId="0" animBg="1"/>
      <p:bldP spid="495697" grpId="0" autoUpdateAnimBg="0"/>
      <p:bldP spid="495701" grpId="0" animBg="1"/>
      <p:bldP spid="49570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613" name="Picture 21" descr="Spinning Arrows10 001"/>
          <p:cNvPicPr>
            <a:picLocks noChangeAspect="1" noChangeArrowheads="1"/>
          </p:cNvPicPr>
          <p:nvPr/>
        </p:nvPicPr>
        <p:blipFill>
          <a:blip r:embed="rId3" cstate="print"/>
          <a:srcRect l="15231" t="7809" r="13303" b="6281"/>
          <a:stretch>
            <a:fillRect/>
          </a:stretch>
        </p:blipFill>
        <p:spPr bwMode="auto">
          <a:xfrm>
            <a:off x="3886200" y="2803525"/>
            <a:ext cx="609600" cy="549275"/>
          </a:xfrm>
          <a:prstGeom prst="rect">
            <a:avLst/>
          </a:prstGeom>
          <a:noFill/>
        </p:spPr>
      </p:pic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Machine Learning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8305800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ym typeface="Helvetica" pitchFamily="34" charset="0"/>
              </a:rPr>
              <a:t>Scored cells are sorted by well: Identify samples with a high proportion of positive cells</a:t>
            </a:r>
            <a:endParaRPr lang="en-US" sz="2400"/>
          </a:p>
        </p:txBody>
      </p:sp>
      <p:grpSp>
        <p:nvGrpSpPr>
          <p:cNvPr id="494596" name="Group 4"/>
          <p:cNvGrpSpPr>
            <a:grpSpLocks/>
          </p:cNvGrpSpPr>
          <p:nvPr/>
        </p:nvGrpSpPr>
        <p:grpSpPr bwMode="auto">
          <a:xfrm>
            <a:off x="4260850" y="3911600"/>
            <a:ext cx="1619250" cy="581025"/>
            <a:chOff x="0" y="0"/>
            <a:chExt cx="1451" cy="520"/>
          </a:xfrm>
        </p:grpSpPr>
        <p:pic>
          <p:nvPicPr>
            <p:cNvPr id="4945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20" cy="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199" dir="36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494598" name="Rectangle 6"/>
            <p:cNvSpPr>
              <a:spLocks/>
            </p:cNvSpPr>
            <p:nvPr/>
          </p:nvSpPr>
          <p:spPr bwMode="auto">
            <a:xfrm>
              <a:off x="770" y="112"/>
              <a:ext cx="681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spcBef>
                  <a:spcPct val="0"/>
                </a:spcBef>
                <a:buFontTx/>
                <a:buNone/>
              </a:pPr>
              <a:r>
                <a:rPr lang="en-US" sz="1700" b="0"/>
                <a:t>Scored</a:t>
              </a:r>
            </a:p>
          </p:txBody>
        </p:sp>
      </p:grpSp>
      <p:pic>
        <p:nvPicPr>
          <p:cNvPr id="4946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0850" y="1214438"/>
            <a:ext cx="601663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460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6938" y="3563938"/>
            <a:ext cx="26987" cy="26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460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1663" y="4143375"/>
            <a:ext cx="592137" cy="554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460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5513" y="2465388"/>
            <a:ext cx="411162" cy="13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94604" name="Line 12"/>
          <p:cNvSpPr>
            <a:spLocks noChangeShapeType="1"/>
          </p:cNvSpPr>
          <p:nvPr/>
        </p:nvSpPr>
        <p:spPr bwMode="auto">
          <a:xfrm rot="10800000" flipH="1">
            <a:off x="4894263" y="2255838"/>
            <a:ext cx="4762" cy="423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94605" name="Line 13"/>
          <p:cNvSpPr>
            <a:spLocks noChangeShapeType="1"/>
          </p:cNvSpPr>
          <p:nvPr/>
        </p:nvSpPr>
        <p:spPr bwMode="auto">
          <a:xfrm rot="10800000" flipH="1">
            <a:off x="4894263" y="3475038"/>
            <a:ext cx="9525" cy="419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9460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6600" y="4387850"/>
            <a:ext cx="581025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4607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1663" y="1447800"/>
            <a:ext cx="603250" cy="481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94608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46600" y="1679575"/>
            <a:ext cx="606425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94609" name="Rectangle 17"/>
          <p:cNvSpPr>
            <a:spLocks/>
          </p:cNvSpPr>
          <p:nvPr/>
        </p:nvSpPr>
        <p:spPr bwMode="auto">
          <a:xfrm>
            <a:off x="4997450" y="969963"/>
            <a:ext cx="885825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spcBef>
                <a:spcPct val="0"/>
              </a:spcBef>
              <a:buFontTx/>
              <a:buNone/>
            </a:pPr>
            <a:r>
              <a:rPr lang="en-US" sz="1700" b="0"/>
              <a:t>10</a:t>
            </a:r>
            <a:r>
              <a:rPr lang="en-US" sz="1700" b="0" baseline="32000"/>
              <a:t>7</a:t>
            </a:r>
            <a:r>
              <a:rPr lang="en-US" sz="1700" b="0"/>
              <a:t> cells</a:t>
            </a:r>
          </a:p>
        </p:txBody>
      </p:sp>
      <p:sp>
        <p:nvSpPr>
          <p:cNvPr id="494610" name="Rectangle 18"/>
          <p:cNvSpPr>
            <a:spLocks/>
          </p:cNvSpPr>
          <p:nvPr/>
        </p:nvSpPr>
        <p:spPr bwMode="auto">
          <a:xfrm>
            <a:off x="3394075" y="1916113"/>
            <a:ext cx="5207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spcBef>
                <a:spcPct val="0"/>
              </a:spcBef>
              <a:buFontTx/>
              <a:buNone/>
            </a:pPr>
            <a:r>
              <a:rPr lang="en-US" sz="1700" b="0"/>
              <a:t>Rule</a:t>
            </a:r>
          </a:p>
        </p:txBody>
      </p:sp>
      <p:sp>
        <p:nvSpPr>
          <p:cNvPr id="494611" name="Line 19"/>
          <p:cNvSpPr>
            <a:spLocks noChangeShapeType="1"/>
          </p:cNvSpPr>
          <p:nvPr/>
        </p:nvSpPr>
        <p:spPr bwMode="auto">
          <a:xfrm rot="10800000" flipH="1">
            <a:off x="4894263" y="5046663"/>
            <a:ext cx="9525" cy="409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9461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2822575"/>
            <a:ext cx="608013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360000" algn="ctr" rotWithShape="0">
              <a:schemeClr val="bg2">
                <a:alpha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1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entr" presetSubtype="6045103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60450465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entr" presetSubtype="6045059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entr" presetSubtype="60450606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entr" presetSubtype="60450954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entr" presetSubtype="6045135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4" grpId="0" animBg="1"/>
      <p:bldP spid="494605" grpId="0" animBg="1"/>
      <p:bldP spid="494609" grpId="0" autoUpdateAnimBg="0"/>
      <p:bldP spid="494610" grpId="0" autoUpdateAnimBg="0"/>
      <p:bldP spid="4946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r>
              <a:rPr lang="en-US" dirty="0" smtClean="0"/>
              <a:t>Additional Image-Based Screens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48006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Image analysis has been used in a variety of compound and genetic screens for various phenotypes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Our website has additional images and pipelines that can form the starting point for such projects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5" t="13801" r="9346" b="73732"/>
          <a:stretch/>
        </p:blipFill>
        <p:spPr bwMode="auto">
          <a:xfrm>
            <a:off x="5257800" y="762000"/>
            <a:ext cx="3505200" cy="170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0" t="46175" r="8973" b="41903"/>
          <a:stretch/>
        </p:blipFill>
        <p:spPr bwMode="auto">
          <a:xfrm>
            <a:off x="5257800" y="2710543"/>
            <a:ext cx="3559628" cy="16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0" t="77659" r="8973" b="7460"/>
          <a:stretch/>
        </p:blipFill>
        <p:spPr bwMode="auto">
          <a:xfrm>
            <a:off x="5257800" y="4572000"/>
            <a:ext cx="3559628" cy="203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4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638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Substantial and growing interest in biological image analysis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Biologists: Want advanced computational tools for microscopy images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Computer scientists: Want to apply their expertise to problems with significant societal benefit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Image analysis provides an excellent point of entry for students interested in STEM</a:t>
            </a: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/>
              <a:t>Freely-available </a:t>
            </a:r>
            <a:r>
              <a:rPr lang="en-US" b="1" dirty="0"/>
              <a:t>analytical </a:t>
            </a:r>
            <a:r>
              <a:rPr lang="en-US" b="1" dirty="0" smtClean="0"/>
              <a:t>software </a:t>
            </a:r>
            <a:r>
              <a:rPr lang="en-US" dirty="0" smtClean="0"/>
              <a:t>in conjunction with </a:t>
            </a:r>
            <a:r>
              <a:rPr lang="en-US" b="1" dirty="0" smtClean="0"/>
              <a:t>ready-made screening images </a:t>
            </a:r>
            <a:r>
              <a:rPr lang="en-US" dirty="0" smtClean="0"/>
              <a:t>can help expose students to a rapidly-expanding interdisciplinary area of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1141413"/>
            <a:ext cx="2830513" cy="1258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52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738" y="3643313"/>
            <a:ext cx="40386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285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ln/>
        </p:spPr>
        <p:txBody>
          <a:bodyPr lIns="35709" tIns="35709" rIns="35709" bIns="35709"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 </a:t>
            </a:r>
          </a:p>
        </p:txBody>
      </p:sp>
      <p:sp>
        <p:nvSpPr>
          <p:cNvPr id="225286" name="Rectangle 4"/>
          <p:cNvSpPr>
            <a:spLocks/>
          </p:cNvSpPr>
          <p:nvPr/>
        </p:nvSpPr>
        <p:spPr bwMode="auto">
          <a:xfrm>
            <a:off x="7732713" y="6456363"/>
            <a:ext cx="1295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>
              <a:spcBef>
                <a:spcPts val="1200"/>
              </a:spcBef>
              <a:buNone/>
            </a:pPr>
            <a:r>
              <a:rPr lang="en-US" sz="2000" b="0" dirty="0">
                <a:latin typeface="MV Boli" pitchFamily="2" charset="0"/>
                <a:cs typeface="MV Boli" pitchFamily="2" charset="0"/>
                <a:sym typeface="Savoye LET"/>
              </a:rPr>
              <a:t>S.D.G.</a:t>
            </a:r>
          </a:p>
        </p:txBody>
      </p:sp>
      <p:sp>
        <p:nvSpPr>
          <p:cNvPr id="225287" name="Rectangle 5"/>
          <p:cNvSpPr>
            <a:spLocks/>
          </p:cNvSpPr>
          <p:nvPr/>
        </p:nvSpPr>
        <p:spPr bwMode="auto">
          <a:xfrm>
            <a:off x="5821363" y="900113"/>
            <a:ext cx="2830512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>
              <a:buNone/>
            </a:pPr>
            <a:r>
              <a:rPr lang="en-US" sz="1300" b="0">
                <a:ea typeface="Helvetica" pitchFamily="34" charset="0"/>
                <a:cs typeface="Helvetica" pitchFamily="34" charset="0"/>
              </a:rPr>
              <a:t>Free, at </a:t>
            </a:r>
            <a:r>
              <a:rPr lang="en-US" sz="1300" b="0">
                <a:ea typeface="Helvetica" pitchFamily="34" charset="0"/>
                <a:cs typeface="Helvetica" pitchFamily="34" charset="0"/>
                <a:hlinkClick r:id="rId5"/>
              </a:rPr>
              <a:t>www.cellprofiler.org</a:t>
            </a:r>
            <a:r>
              <a:rPr lang="en-US" sz="1300" b="0">
                <a:ea typeface="Helvetica" pitchFamily="34" charset="0"/>
                <a:cs typeface="Helvetica" pitchFamily="34" charset="0"/>
              </a:rPr>
              <a:t>:</a:t>
            </a:r>
          </a:p>
        </p:txBody>
      </p:sp>
      <p:sp>
        <p:nvSpPr>
          <p:cNvPr id="225288" name="Rectangle 6"/>
          <p:cNvSpPr>
            <a:spLocks/>
          </p:cNvSpPr>
          <p:nvPr/>
        </p:nvSpPr>
        <p:spPr bwMode="auto">
          <a:xfrm>
            <a:off x="5589588" y="5370513"/>
            <a:ext cx="3384550" cy="10858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buNone/>
            </a:pPr>
            <a:r>
              <a:rPr lang="en-US" sz="1300" b="0" u="sng" dirty="0">
                <a:ea typeface="Helvetica" pitchFamily="34" charset="0"/>
                <a:cs typeface="Helvetica" pitchFamily="34" charset="0"/>
              </a:rPr>
              <a:t>Recent funding for this work provided by:</a:t>
            </a:r>
          </a:p>
          <a:p>
            <a:pPr defTabSz="642938">
              <a:buClr>
                <a:srgbClr val="000000"/>
              </a:buClr>
              <a:buSzPct val="100000"/>
              <a:buNone/>
            </a:pPr>
            <a:r>
              <a:rPr lang="en-US" sz="1300" b="0" dirty="0">
                <a:ea typeface="Helvetica" pitchFamily="34" charset="0"/>
                <a:cs typeface="Helvetica" pitchFamily="34" charset="0"/>
              </a:rPr>
              <a:t> </a:t>
            </a:r>
            <a:r>
              <a:rPr lang="en-US" sz="1300" b="0" dirty="0" smtClean="0">
                <a:ea typeface="Helvetica" pitchFamily="34" charset="0"/>
                <a:cs typeface="Helvetica" pitchFamily="34" charset="0"/>
              </a:rPr>
              <a:t>NSF CAREER (Carpenter)</a:t>
            </a:r>
            <a:endParaRPr lang="en-US" sz="1300" b="0" dirty="0">
              <a:ea typeface="Helvetica" pitchFamily="34" charset="0"/>
              <a:cs typeface="Helvetica" pitchFamily="34" charset="0"/>
            </a:endParaRPr>
          </a:p>
          <a:p>
            <a:pPr defTabSz="642938">
              <a:buClr>
                <a:srgbClr val="000000"/>
              </a:buClr>
              <a:buSzPct val="100000"/>
              <a:buNone/>
            </a:pPr>
            <a:r>
              <a:rPr lang="en-US" sz="1300" b="0" dirty="0">
                <a:ea typeface="Helvetica" pitchFamily="34" charset="0"/>
                <a:cs typeface="Helvetica" pitchFamily="34" charset="0"/>
              </a:rPr>
              <a:t> The Broad Institute of Harvard and </a:t>
            </a:r>
            <a:r>
              <a:rPr lang="en-US" sz="1300" b="0" dirty="0" smtClean="0">
                <a:ea typeface="Helvetica" pitchFamily="34" charset="0"/>
                <a:cs typeface="Helvetica" pitchFamily="34" charset="0"/>
              </a:rPr>
              <a:t>MIT</a:t>
            </a:r>
            <a:endParaRPr lang="en-US" sz="1300" b="0" dirty="0"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225290" name="Rectangle 10"/>
          <p:cNvSpPr>
            <a:spLocks/>
          </p:cNvSpPr>
          <p:nvPr/>
        </p:nvSpPr>
        <p:spPr bwMode="auto">
          <a:xfrm>
            <a:off x="6097115" y="3596469"/>
            <a:ext cx="2559996" cy="5016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1700" b="0">
                <a:ea typeface="Helvetica" pitchFamily="34" charset="0"/>
                <a:cs typeface="Helvetica" pitchFamily="34" charset="0"/>
              </a:rPr>
              <a:t>Contact:</a:t>
            </a:r>
          </a:p>
          <a:p>
            <a:pPr algn="ctr" defTabSz="642938">
              <a:buNone/>
            </a:pPr>
            <a:r>
              <a:rPr lang="en-US" sz="1300" b="0">
                <a:ea typeface="Helvetica" pitchFamily="34" charset="0"/>
                <a:cs typeface="Helvetica" pitchFamily="34" charset="0"/>
                <a:hlinkClick r:id="rId6"/>
              </a:rPr>
              <a:t>imagingadmin@broadinstitute.org</a:t>
            </a:r>
            <a:endParaRPr lang="en-US" sz="1300" b="0">
              <a:ea typeface="Helvetica" pitchFamily="34" charset="0"/>
              <a:cs typeface="Helvetica" pitchFamily="34" charset="0"/>
            </a:endParaRPr>
          </a:p>
        </p:txBody>
      </p:sp>
      <p:pic>
        <p:nvPicPr>
          <p:cNvPr id="22529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3" y="4389438"/>
            <a:ext cx="4608512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3" name="Picture 1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51513" y="2357438"/>
            <a:ext cx="25717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23664" r="31465" b="29412"/>
          <a:stretch/>
        </p:blipFill>
        <p:spPr bwMode="auto">
          <a:xfrm>
            <a:off x="237107" y="762000"/>
            <a:ext cx="4944493" cy="285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873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Contribution of automation and image analysis to biological discovery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Use of </a:t>
            </a:r>
            <a:r>
              <a:rPr lang="en-US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hepatocyte co-cultures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as a model platform for drug discovery</a:t>
            </a:r>
          </a:p>
          <a:p>
            <a:pPr eaLnBrk="1" hangingPunct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eaLnBrk="1" hangingPunct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Hands-on activity: Using free software for </a:t>
            </a:r>
          </a:p>
          <a:p>
            <a:pPr lvl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Quantifying biological features</a:t>
            </a:r>
          </a:p>
          <a:p>
            <a:pPr lvl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Making investigative decisions based on the measurements obtained</a:t>
            </a:r>
          </a:p>
        </p:txBody>
      </p:sp>
    </p:spTree>
    <p:extLst>
      <p:ext uri="{BB962C8B-B14F-4D97-AF65-F5344CB8AC3E}">
        <p14:creationId xmlns:p14="http://schemas.microsoft.com/office/powerpoint/2010/main" val="7020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914400"/>
          </a:xfrm>
          <a:noFill/>
          <a:ln/>
        </p:spPr>
        <p:txBody>
          <a:bodyPr lIns="35709" tIns="35709" rIns="35717" bIns="35709"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Automation Has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dvanced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iology: Sequencing</a:t>
            </a:r>
          </a:p>
        </p:txBody>
      </p:sp>
      <p:sp>
        <p:nvSpPr>
          <p:cNvPr id="90115" name="Rectangle 3"/>
          <p:cNvSpPr>
            <a:spLocks/>
          </p:cNvSpPr>
          <p:nvPr/>
        </p:nvSpPr>
        <p:spPr bwMode="auto">
          <a:xfrm>
            <a:off x="6375400" y="6656437"/>
            <a:ext cx="1963679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>
              <a:buNone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</a:pPr>
            <a:r>
              <a:rPr lang="en-US" sz="1000" b="0">
                <a:ea typeface="Helvetica" pitchFamily="34" charset="0"/>
                <a:cs typeface="Helvetica" pitchFamily="34" charset="0"/>
              </a:rPr>
              <a:t>image from cancergenome.nih.gov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/>
          <a:srcRect l="7352" t="13004" r="16502" b="23737"/>
          <a:stretch>
            <a:fillRect/>
          </a:stretch>
        </p:blipFill>
        <p:spPr bwMode="auto">
          <a:xfrm>
            <a:off x="57150" y="847725"/>
            <a:ext cx="5276850" cy="5673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59790"/>
            <a:ext cx="3581400" cy="553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509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noFill/>
          <a:ln/>
        </p:spPr>
        <p:txBody>
          <a:bodyPr lIns="35709" tIns="35709" rIns="35709" bIns="35709"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Automation Has Advanced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Biology: Sample prep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9638" y="1836738"/>
            <a:ext cx="1597025" cy="239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626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027238"/>
            <a:ext cx="1812925" cy="2009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6263" name="Rectangle 5"/>
          <p:cNvSpPr>
            <a:spLocks/>
          </p:cNvSpPr>
          <p:nvPr/>
        </p:nvSpPr>
        <p:spPr bwMode="auto">
          <a:xfrm>
            <a:off x="2633054" y="6680557"/>
            <a:ext cx="2842125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>
              <a:buNone/>
            </a:pPr>
            <a:r>
              <a:rPr lang="en-US" sz="800" b="0" dirty="0" smtClean="0">
                <a:ea typeface="Helvetica" pitchFamily="34" charset="0"/>
                <a:cs typeface="Helvetica" pitchFamily="34" charset="0"/>
              </a:rPr>
              <a:t>Image from </a:t>
            </a:r>
            <a:r>
              <a:rPr lang="en-US" sz="800" b="0" dirty="0">
                <a:ea typeface="Helvetica" pitchFamily="34" charset="0"/>
                <a:cs typeface="Helvetica" pitchFamily="34" charset="0"/>
              </a:rPr>
              <a:t>somatco.com, </a:t>
            </a:r>
            <a:r>
              <a:rPr lang="en-US" sz="800" b="0" dirty="0" smtClean="0">
                <a:ea typeface="Helvetica" pitchFamily="34" charset="0"/>
                <a:cs typeface="Helvetica" pitchFamily="34" charset="0"/>
              </a:rPr>
              <a:t>covagen.com, beckmancoulter.com</a:t>
            </a:r>
            <a:endParaRPr lang="en-US" sz="800" b="0" dirty="0">
              <a:ea typeface="Helvetica" pitchFamily="34" charset="0"/>
              <a:cs typeface="Helvetica" pitchFamily="34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5638" y="652463"/>
            <a:ext cx="4643437" cy="286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LiquidHandl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5638" y="3810000"/>
            <a:ext cx="4061179" cy="22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30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Automation Advancing Biology: Microscopy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3476" name="Group 4"/>
          <p:cNvGrpSpPr>
            <a:grpSpLocks/>
          </p:cNvGrpSpPr>
          <p:nvPr/>
        </p:nvGrpSpPr>
        <p:grpSpPr bwMode="auto">
          <a:xfrm>
            <a:off x="2474913" y="2314575"/>
            <a:ext cx="2678112" cy="2790825"/>
            <a:chOff x="0" y="0"/>
            <a:chExt cx="2400" cy="2500"/>
          </a:xfrm>
        </p:grpSpPr>
        <p:sp>
          <p:nvSpPr>
            <p:cNvPr id="14346" name="Rectangle 5"/>
            <p:cNvSpPr>
              <a:spLocks/>
            </p:cNvSpPr>
            <p:nvPr/>
          </p:nvSpPr>
          <p:spPr bwMode="auto">
            <a:xfrm>
              <a:off x="17" y="1740"/>
              <a:ext cx="2360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ct val="20000"/>
                </a:spcBef>
                <a:buNone/>
              </a:pPr>
              <a:r>
                <a:rPr lang="en-US" sz="1700" b="0">
                  <a:ea typeface="Helvetica" pitchFamily="34" charset="0"/>
                  <a:cs typeface="Helvetica" pitchFamily="34" charset="0"/>
                </a:rPr>
                <a:t>1996: First high-throughput automated microscope hits the market</a:t>
              </a:r>
            </a:p>
          </p:txBody>
        </p:sp>
        <p:pic>
          <p:nvPicPr>
            <p:cNvPr id="1434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0" cy="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3479" name="Group 7"/>
          <p:cNvGrpSpPr>
            <a:grpSpLocks/>
          </p:cNvGrpSpPr>
          <p:nvPr/>
        </p:nvGrpSpPr>
        <p:grpSpPr bwMode="auto">
          <a:xfrm>
            <a:off x="5314950" y="2244725"/>
            <a:ext cx="3705225" cy="3241675"/>
            <a:chOff x="0" y="0"/>
            <a:chExt cx="3320" cy="2904"/>
          </a:xfrm>
        </p:grpSpPr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0"/>
              <a:ext cx="3147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Rectangle 9"/>
            <p:cNvSpPr>
              <a:spLocks/>
            </p:cNvSpPr>
            <p:nvPr/>
          </p:nvSpPr>
          <p:spPr bwMode="auto">
            <a:xfrm>
              <a:off x="0" y="2376"/>
              <a:ext cx="332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ct val="20000"/>
                </a:spcBef>
                <a:buNone/>
              </a:pPr>
              <a:r>
                <a:rPr lang="en-US" sz="1700" b="0">
                  <a:ea typeface="Helvetica" pitchFamily="34" charset="0"/>
                  <a:cs typeface="Helvetica" pitchFamily="34" charset="0"/>
                </a:rPr>
                <a:t>2000: Automating your own microscope</a:t>
              </a:r>
            </a:p>
          </p:txBody>
        </p:sp>
      </p:grpSp>
      <p:sp>
        <p:nvSpPr>
          <p:cNvPr id="14342" name="Rectangle 10"/>
          <p:cNvSpPr>
            <a:spLocks/>
          </p:cNvSpPr>
          <p:nvPr/>
        </p:nvSpPr>
        <p:spPr bwMode="auto">
          <a:xfrm>
            <a:off x="152400" y="4714875"/>
            <a:ext cx="23622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>
              <a:spcBef>
                <a:spcPct val="20000"/>
              </a:spcBef>
              <a:buNone/>
            </a:pPr>
            <a:r>
              <a:rPr lang="en-US" sz="1700" b="0" dirty="0">
                <a:ea typeface="Helvetica" pitchFamily="34" charset="0"/>
                <a:cs typeface="Helvetica" pitchFamily="34" charset="0"/>
              </a:rPr>
              <a:t>~1660: Hooke’s microscope</a:t>
            </a:r>
          </a:p>
          <a:p>
            <a:pPr algn="ctr" defTabSz="642938">
              <a:spcBef>
                <a:spcPct val="20000"/>
              </a:spcBef>
              <a:buNone/>
            </a:pPr>
            <a:r>
              <a:rPr lang="en-US" sz="1700" b="0" dirty="0">
                <a:ea typeface="Helvetica" pitchFamily="34" charset="0"/>
                <a:cs typeface="Helvetica" pitchFamily="34" charset="0"/>
              </a:rPr>
              <a:t>“Father of microscopy”</a:t>
            </a:r>
          </a:p>
        </p:txBody>
      </p:sp>
      <p:pic>
        <p:nvPicPr>
          <p:cNvPr id="143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5487"/>
            <a:ext cx="174942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4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762000"/>
          </a:xfrm>
          <a:noFill/>
          <a:ln/>
        </p:spPr>
        <p:txBody>
          <a:bodyPr lIns="35709" tIns="35709" rIns="35717" bIns="35709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Contain A Wealth Of Information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7" b="2798"/>
          <a:stretch>
            <a:fillRect/>
          </a:stretch>
        </p:blipFill>
        <p:spPr bwMode="auto">
          <a:xfrm rot="16200000">
            <a:off x="-883920" y="1569720"/>
            <a:ext cx="618744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6" t="8505" r="33978" b="690"/>
          <a:stretch>
            <a:fillRect/>
          </a:stretch>
        </p:blipFill>
        <p:spPr bwMode="auto">
          <a:xfrm>
            <a:off x="4419599" y="685798"/>
            <a:ext cx="5016451" cy="617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39688" y="6540500"/>
            <a:ext cx="4379911" cy="317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cs typeface="Helvetica" charset="0"/>
              </a:rPr>
              <a:t> http://www.microscopyu.com</a:t>
            </a:r>
          </a:p>
        </p:txBody>
      </p:sp>
      <p:sp>
        <p:nvSpPr>
          <p:cNvPr id="11" name="Rectangle 5"/>
          <p:cNvSpPr>
            <a:spLocks/>
          </p:cNvSpPr>
          <p:nvPr/>
        </p:nvSpPr>
        <p:spPr bwMode="auto">
          <a:xfrm>
            <a:off x="4419600" y="6540500"/>
            <a:ext cx="5016449" cy="317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cs typeface="Helvetica" charset="0"/>
              </a:rPr>
              <a:t>Image: Javier </a:t>
            </a:r>
            <a:r>
              <a:rPr lang="en-US" sz="1400" dirty="0" err="1">
                <a:solidFill>
                  <a:schemeClr val="bg1"/>
                </a:solidFill>
                <a:cs typeface="Helvetica" charset="0"/>
              </a:rPr>
              <a:t>Irazoqui</a:t>
            </a:r>
            <a:endParaRPr lang="en-US" sz="1400" dirty="0">
              <a:solidFill>
                <a:schemeClr val="bg1"/>
              </a:solidFill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03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  <a:noFill/>
          <a:ln/>
        </p:spPr>
        <p:txBody>
          <a:bodyPr/>
          <a:lstStyle/>
          <a:p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Appearance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ndicates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iological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tate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2971800"/>
            <a:ext cx="480060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Helvetica" pitchFamily="34" charset="0"/>
              </a:rPr>
              <a:t>Automatic image analysis is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Helvetica" pitchFamily="34" charset="0"/>
              </a:rPr>
              <a:t>Objective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Helvetica" pitchFamily="34" charset="0"/>
              </a:rPr>
              <a:t>Quantitative, with statistics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Helvetica" pitchFamily="34" charset="0"/>
              </a:rPr>
              <a:t>Can measure multiple properties at once for every cell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Helvetica" pitchFamily="34" charset="0"/>
              </a:rPr>
              <a:t>Distinguishes subtle changes, even those undetectable by eye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Helvetica" pitchFamily="34" charset="0"/>
              </a:rPr>
              <a:t>Faster, less tedious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4267200" y="990600"/>
            <a:ext cx="464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 Images contain a wealth of biological information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 That information can be quantified</a:t>
            </a:r>
          </a:p>
        </p:txBody>
      </p:sp>
      <p:pic>
        <p:nvPicPr>
          <p:cNvPr id="23552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3688" y="922338"/>
            <a:ext cx="1347787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911225"/>
            <a:ext cx="1355725" cy="1357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1632421" y="1182042"/>
            <a:ext cx="1153873" cy="1086496"/>
            <a:chOff x="-1" y="31"/>
            <a:chExt cx="1033" cy="973"/>
          </a:xfrm>
        </p:grpSpPr>
        <p:sp>
          <p:nvSpPr>
            <p:cNvPr id="235528" name="Rectangle 5"/>
            <p:cNvSpPr>
              <a:spLocks/>
            </p:cNvSpPr>
            <p:nvPr/>
          </p:nvSpPr>
          <p:spPr bwMode="auto">
            <a:xfrm>
              <a:off x="-1" y="31"/>
              <a:ext cx="103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1700" b="0" dirty="0">
                  <a:ea typeface="Helvetica" pitchFamily="34" charset="0"/>
                  <a:cs typeface="Helvetica" pitchFamily="34" charset="0"/>
                </a:rPr>
                <a:t>L</a:t>
              </a:r>
              <a:r>
                <a:rPr lang="en-US" sz="1700" b="0" dirty="0" smtClean="0">
                  <a:ea typeface="Helvetica" pitchFamily="34" charset="0"/>
                  <a:cs typeface="Helvetica" pitchFamily="34" charset="0"/>
                </a:rPr>
                <a:t>ocalization</a:t>
              </a:r>
              <a:endParaRPr lang="en-US" sz="1700" b="0" dirty="0">
                <a:ea typeface="Helvetica" pitchFamily="34" charset="0"/>
                <a:cs typeface="Helvetica" pitchFamily="34" charset="0"/>
              </a:endParaRPr>
            </a:p>
          </p:txBody>
        </p:sp>
        <p:pic>
          <p:nvPicPr>
            <p:cNvPr id="235529" name="Picture 6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68"/>
              <a:ext cx="982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633413" y="2359516"/>
            <a:ext cx="3152775" cy="3063384"/>
            <a:chOff x="0" y="6"/>
            <a:chExt cx="2824" cy="2744"/>
          </a:xfrm>
        </p:grpSpPr>
        <p:sp>
          <p:nvSpPr>
            <p:cNvPr id="235531" name="Rectangle 8"/>
            <p:cNvSpPr>
              <a:spLocks/>
            </p:cNvSpPr>
            <p:nvPr/>
          </p:nvSpPr>
          <p:spPr bwMode="auto">
            <a:xfrm>
              <a:off x="0" y="2454"/>
              <a:ext cx="2824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buNone/>
              </a:pPr>
              <a:r>
                <a:rPr lang="en-US" sz="1700" b="0" dirty="0">
                  <a:ea typeface="Helvetica" pitchFamily="34" charset="0"/>
                  <a:cs typeface="Helvetica" pitchFamily="34" charset="0"/>
                </a:rPr>
                <a:t>… + hundreds of other features</a:t>
              </a:r>
            </a:p>
          </p:txBody>
        </p:sp>
        <p:sp>
          <p:nvSpPr>
            <p:cNvPr id="235532" name="Rectangle 9"/>
            <p:cNvSpPr>
              <a:spLocks/>
            </p:cNvSpPr>
            <p:nvPr/>
          </p:nvSpPr>
          <p:spPr bwMode="auto">
            <a:xfrm>
              <a:off x="808" y="6"/>
              <a:ext cx="1162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1700" b="0" dirty="0">
                  <a:ea typeface="Helvetica" pitchFamily="34" charset="0"/>
                  <a:cs typeface="Helvetica" pitchFamily="34" charset="0"/>
                </a:rPr>
                <a:t>mRNA </a:t>
              </a:r>
              <a:r>
                <a:rPr lang="en-US" sz="1700" b="0" dirty="0" smtClean="0">
                  <a:ea typeface="Helvetica" pitchFamily="34" charset="0"/>
                  <a:cs typeface="Helvetica" pitchFamily="34" charset="0"/>
                </a:rPr>
                <a:t>or</a:t>
              </a:r>
              <a:endParaRPr lang="en-US" sz="1700" b="0" dirty="0">
                <a:ea typeface="Helvetica" pitchFamily="34" charset="0"/>
                <a:cs typeface="Helvetica" pitchFamily="34" charset="0"/>
              </a:endParaRPr>
            </a:p>
            <a:p>
              <a:pPr algn="ctr" defTabSz="642938">
                <a:buNone/>
              </a:pPr>
              <a:r>
                <a:rPr lang="en-US" sz="1700" b="0" dirty="0">
                  <a:ea typeface="Helvetica" pitchFamily="34" charset="0"/>
                  <a:cs typeface="Helvetica" pitchFamily="34" charset="0"/>
                </a:rPr>
                <a:t>protein levels</a:t>
              </a:r>
            </a:p>
          </p:txBody>
        </p:sp>
        <p:pic>
          <p:nvPicPr>
            <p:cNvPr id="235533" name="Picture 1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71" y="548"/>
              <a:ext cx="982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35534" name="Rectangle 11"/>
            <p:cNvSpPr>
              <a:spLocks/>
            </p:cNvSpPr>
            <p:nvPr/>
          </p:nvSpPr>
          <p:spPr bwMode="auto">
            <a:xfrm>
              <a:off x="854" y="1422"/>
              <a:ext cx="1022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buNone/>
              </a:pPr>
              <a:r>
                <a:rPr lang="en-US" sz="1700" b="0" dirty="0">
                  <a:ea typeface="Helvetica" pitchFamily="34" charset="0"/>
                  <a:cs typeface="Helvetica" pitchFamily="34" charset="0"/>
                </a:rPr>
                <a:t>morphology</a:t>
              </a:r>
            </a:p>
          </p:txBody>
        </p:sp>
        <p:pic>
          <p:nvPicPr>
            <p:cNvPr id="235535" name="Picture 12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7" y="1691"/>
              <a:ext cx="982" cy="7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367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">
  <a:themeElements>
    <a:clrScheme name="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sym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sym typeface="Helvetica" pitchFamily="34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49153</TotalTime>
  <Words>1236</Words>
  <Application>Microsoft Office PowerPoint</Application>
  <PresentationFormat>On-screen Show (4:3)</PresentationFormat>
  <Paragraphs>315</Paragraphs>
  <Slides>36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master</vt:lpstr>
      <vt:lpstr>Before We Begin…</vt:lpstr>
      <vt:lpstr>Robots vs. Disease Using CellProfiler to model biomedical research in your classroom</vt:lpstr>
      <vt:lpstr>Overview</vt:lpstr>
      <vt:lpstr>Overview</vt:lpstr>
      <vt:lpstr>Automation Has Advanced Biology: Sequencing</vt:lpstr>
      <vt:lpstr>Automation Has Advanced Biology: Sample prep</vt:lpstr>
      <vt:lpstr>Automation Advancing Biology: Microscopy</vt:lpstr>
      <vt:lpstr>Images Contain A Wealth Of Information</vt:lpstr>
      <vt:lpstr>Visual Appearance Indicates Biological State</vt:lpstr>
      <vt:lpstr>Why Image Analysis for Outreach?</vt:lpstr>
      <vt:lpstr>Why Use Quantitative Measurements?</vt:lpstr>
      <vt:lpstr>Why Use Quantitative Measurements?</vt:lpstr>
      <vt:lpstr>How to Make Quantitative Measurements </vt:lpstr>
      <vt:lpstr>Overview</vt:lpstr>
      <vt:lpstr>Motivation: The Drug Discovery Pipeline</vt:lpstr>
      <vt:lpstr>Motivation: The Drug Discovery Pipeline</vt:lpstr>
      <vt:lpstr>The Role of the Liver in Drug Discovery</vt:lpstr>
      <vt:lpstr>Liver Co-Cultures Increase Viability</vt:lpstr>
      <vt:lpstr>Traditional Approach to Chemical Screening</vt:lpstr>
      <vt:lpstr>Imaging Approach to Hepatocyte Proliferation</vt:lpstr>
      <vt:lpstr>Imaging Approach to Hepatocyte Proliferation</vt:lpstr>
      <vt:lpstr>Overview</vt:lpstr>
      <vt:lpstr>Overview of CellProfiler</vt:lpstr>
      <vt:lpstr>Online Examples</vt:lpstr>
      <vt:lpstr>The CellProfiler Interface</vt:lpstr>
      <vt:lpstr>The CellProfiler Interface</vt:lpstr>
      <vt:lpstr>Measuring Morphology: Shape &amp; Texture</vt:lpstr>
      <vt:lpstr>Data Analysis</vt:lpstr>
      <vt:lpstr>Challenging Cellular Phenotypes</vt:lpstr>
      <vt:lpstr>Overview of CellProfiler Analyst</vt:lpstr>
      <vt:lpstr>Automated Cell Image Processing</vt:lpstr>
      <vt:lpstr>Iterative Machine Learning</vt:lpstr>
      <vt:lpstr>Iterative Machine Learning</vt:lpstr>
      <vt:lpstr>Additional Image-Based Screens</vt:lpstr>
      <vt:lpstr>Summary and Conclusions</vt:lpstr>
      <vt:lpstr>Acknowledgments 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Mark-Anthony Bray</dc:creator>
  <cp:lastModifiedBy>Mark-Anthony Bray</cp:lastModifiedBy>
  <cp:revision>572</cp:revision>
  <dcterms:created xsi:type="dcterms:W3CDTF">2003-01-08T19:26:04Z</dcterms:created>
  <dcterms:modified xsi:type="dcterms:W3CDTF">2015-06-15T04:16:30Z</dcterms:modified>
</cp:coreProperties>
</file>