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0" r:id="rId1"/>
  </p:sldMasterIdLst>
  <p:notesMasterIdLst>
    <p:notesMasterId r:id="rId30"/>
  </p:notesMasterIdLst>
  <p:handoutMasterIdLst>
    <p:handoutMasterId r:id="rId31"/>
  </p:handoutMasterIdLst>
  <p:sldIdLst>
    <p:sldId id="325" r:id="rId2"/>
    <p:sldId id="331" r:id="rId3"/>
    <p:sldId id="340" r:id="rId4"/>
    <p:sldId id="329" r:id="rId5"/>
    <p:sldId id="330" r:id="rId6"/>
    <p:sldId id="339" r:id="rId7"/>
    <p:sldId id="337" r:id="rId8"/>
    <p:sldId id="338" r:id="rId9"/>
    <p:sldId id="336" r:id="rId10"/>
    <p:sldId id="335" r:id="rId11"/>
    <p:sldId id="334" r:id="rId12"/>
    <p:sldId id="333" r:id="rId13"/>
    <p:sldId id="343" r:id="rId14"/>
    <p:sldId id="342" r:id="rId15"/>
    <p:sldId id="341" r:id="rId16"/>
    <p:sldId id="345" r:id="rId17"/>
    <p:sldId id="347" r:id="rId18"/>
    <p:sldId id="346" r:id="rId19"/>
    <p:sldId id="351" r:id="rId20"/>
    <p:sldId id="350" r:id="rId21"/>
    <p:sldId id="349" r:id="rId22"/>
    <p:sldId id="353" r:id="rId23"/>
    <p:sldId id="352" r:id="rId24"/>
    <p:sldId id="355" r:id="rId25"/>
    <p:sldId id="354" r:id="rId26"/>
    <p:sldId id="356" r:id="rId27"/>
    <p:sldId id="357" r:id="rId28"/>
    <p:sldId id="358" r:id="rId29"/>
  </p:sldIdLst>
  <p:sldSz cx="9144000" cy="6858000" type="screen4x3"/>
  <p:notesSz cx="6858000" cy="9144000"/>
  <p:custDataLst>
    <p:tags r:id="rId33"/>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837"/>
    <a:srgbClr val="177F8A"/>
    <a:srgbClr val="227A8A"/>
    <a:srgbClr val="186072"/>
    <a:srgbClr val="2A5B87"/>
    <a:srgbClr val="227A8F"/>
    <a:srgbClr val="3973A5"/>
    <a:srgbClr val="295982"/>
    <a:srgbClr val="2E608E"/>
    <a:srgbClr val="397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7" autoAdjust="0"/>
    <p:restoredTop sz="71812" autoAdjust="0"/>
  </p:normalViewPr>
  <p:slideViewPr>
    <p:cSldViewPr snapToGrid="0" snapToObjects="1">
      <p:cViewPr>
        <p:scale>
          <a:sx n="64" d="100"/>
          <a:sy n="64" d="100"/>
        </p:scale>
        <p:origin x="-632" y="248"/>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100" d="100"/>
        <a:sy n="100" d="100"/>
      </p:scale>
      <p:origin x="0" y="3568"/>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37BF8AAE-F2D1-47FD-80C7-85A2611AA334}" srcId="{65053B36-E459-4699-9118-038C8F52F23D}" destId="{97D4A84A-FD53-4C89-8766-B5C0A5025285}" srcOrd="2" destOrd="0" parTransId="{83CF93A1-5BFE-4327-89FC-F3B074DB56BE}" sibTransId="{5FD615BE-97D0-4C69-8037-060D7CF45582}"/>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F41BE310-A6B8-43CF-B678-45EC01A1585A}" type="presOf" srcId="{5FD615BE-97D0-4C69-8037-060D7CF45582}" destId="{A9CD118D-5A7B-4B7B-BEB0-016F1E217120}" srcOrd="0" destOrd="0" presId="urn:microsoft.com/office/officeart/2005/8/layout/cycle5"/>
    <dgm:cxn modelId="{B985B9F1-F36C-4E7C-8E1B-F39922000AA6}" type="presOf" srcId="{03570386-4604-4B40-84F0-E9CB1E7DA604}" destId="{8864FD29-B527-0A45-AF38-136A7CA3EA73}" srcOrd="0" destOrd="0" presId="urn:microsoft.com/office/officeart/2005/8/layout/cycle5"/>
    <dgm:cxn modelId="{672239DE-201C-418A-AB00-1912E3DF87D5}" type="presOf" srcId="{8ED530B9-2AE0-4731-B182-B27C1D10B60C}" destId="{049616A8-A793-4C77-8E33-8F4622C118F7}" srcOrd="0" destOrd="0" presId="urn:microsoft.com/office/officeart/2005/8/layout/cycle5"/>
    <dgm:cxn modelId="{C1DE1718-AB67-4014-87F8-24ACF8F9D6A1}" type="presOf" srcId="{99C07F7C-24F7-F44B-8AEB-A4EC5174B3B9}" destId="{6A2CC0A6-BC38-5041-A60B-0DABCA6762C7}" srcOrd="0" destOrd="0" presId="urn:microsoft.com/office/officeart/2005/8/layout/cycle5"/>
    <dgm:cxn modelId="{13A99373-FCD8-438F-9DC1-184CEACD9764}" type="presOf" srcId="{E81A7496-7C34-4DBF-9C3D-D0A2A73191C8}" destId="{0FD4A519-10D4-4EE7-AC3E-EBD7D85740E2}" srcOrd="0" destOrd="0" presId="urn:microsoft.com/office/officeart/2005/8/layout/cycle5"/>
    <dgm:cxn modelId="{6C4117AC-9C42-425F-B6F7-7254A4901FF3}" type="presOf" srcId="{A8FAAA24-3DB7-4AFE-8D6E-1FF127F6A8FE}" destId="{E2536CDD-7DBF-4C6B-85BF-882FE6A71FDF}"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15E22E38-93CD-4F21-8741-D09D99C5DA19}" type="presOf" srcId="{F97789DC-0FAD-4C2E-AB9D-457E85023924}" destId="{7DFDE678-6B1C-4BBC-A38E-46FB50420688}"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F1B14321-3D71-4F77-82C2-F28DDEA950ED}" type="presOf" srcId="{167BEB73-3A00-7345-985F-605B40EEBA4D}" destId="{9ED3D520-3DE0-864B-ACAB-5B591616A6D9}" srcOrd="0" destOrd="0" presId="urn:microsoft.com/office/officeart/2005/8/layout/cycle5"/>
    <dgm:cxn modelId="{CCC8A20E-DA2C-4A96-AD5D-EBD1CB875FFE}" type="presOf" srcId="{97D4A84A-FD53-4C89-8766-B5C0A5025285}" destId="{F0A86B52-E2FF-4D63-93A1-E61D8377C34A}" srcOrd="0" destOrd="0" presId="urn:microsoft.com/office/officeart/2005/8/layout/cycle5"/>
    <dgm:cxn modelId="{71056F77-4056-48AA-A0C0-A2A14AA0E514}" type="presOf" srcId="{4AD66445-1D35-5E4B-97CB-F1868A81F976}" destId="{F21E2F18-F043-2846-95DB-CBAA147D529B}"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362D0E03-77D0-4DB1-9B4E-3773C06760A3}" type="presOf" srcId="{65053B36-E459-4699-9118-038C8F52F23D}" destId="{6A20FEC1-C6EF-4469-886F-1FB4E4E06963}" srcOrd="0" destOrd="0" presId="urn:microsoft.com/office/officeart/2005/8/layout/cycle5"/>
    <dgm:cxn modelId="{6FA06DDC-0F38-DE42-863F-EB8F7A4572BE}" srcId="{65053B36-E459-4699-9118-038C8F52F23D}" destId="{4AD66445-1D35-5E4B-97CB-F1868A81F976}" srcOrd="0" destOrd="0" parTransId="{D6E6296C-8865-CD45-8B84-2CE77AEEFEAD}" sibTransId="{03570386-4604-4B40-84F0-E9CB1E7DA604}"/>
    <dgm:cxn modelId="{E86DD29F-E543-4E3B-841E-B52309261295}" type="presOf" srcId="{661A4A79-0AAA-4C36-BEAB-A61C849008FA}" destId="{25E735C8-6CA7-48F9-B4AF-4D9B92978769}" srcOrd="0" destOrd="0" presId="urn:microsoft.com/office/officeart/2005/8/layout/cycle5"/>
    <dgm:cxn modelId="{5B532E87-B266-485E-A6CF-19E0578E3597}" type="presOf" srcId="{CA9A9111-DB94-5549-9608-EEE6A3A2D980}" destId="{4BA36C64-20B8-A14E-8759-154A58F6D6C3}" srcOrd="0" destOrd="0" presId="urn:microsoft.com/office/officeart/2005/8/layout/cycle5"/>
    <dgm:cxn modelId="{0F8A1273-2419-41CF-8F03-47F819DEDDBA}" type="presOf" srcId="{DA16D8F2-7AA0-43B2-99A1-9E110743886E}" destId="{19FF4228-BCF6-4DBF-AEE0-CF82A986A726}" srcOrd="0" destOrd="0" presId="urn:microsoft.com/office/officeart/2005/8/layout/cycle5"/>
    <dgm:cxn modelId="{AC26ECB6-4207-429A-BE11-AEDFE6E3899E}" type="presOf" srcId="{78A95A28-5B18-4CAB-A8F7-FCAAA6066699}" destId="{3204064E-86B9-4A1D-AC40-6B3607D41628}" srcOrd="0" destOrd="0" presId="urn:microsoft.com/office/officeart/2005/8/layout/cycle5"/>
    <dgm:cxn modelId="{688389E8-9938-4A72-B89B-F386335EC6AC}" type="presOf" srcId="{16A220BF-2A6B-A246-BD86-15A7663B08AE}" destId="{3BACACFC-1124-AF4D-BBB2-76FDB50352A6}"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A08F545F-11F5-4889-ADAC-449875A9AC67}" type="presOf" srcId="{D826B2FE-5AC9-47EE-AEB3-142395FBDE71}" destId="{1E7C3E94-8CB6-456F-B0D4-B3FA407A51A6}" srcOrd="0" destOrd="0" presId="urn:microsoft.com/office/officeart/2005/8/layout/cycle5"/>
    <dgm:cxn modelId="{0F9BB255-ECA8-47DA-A683-54DB3BF6EFB4}" type="presParOf" srcId="{6A20FEC1-C6EF-4469-886F-1FB4E4E06963}" destId="{F21E2F18-F043-2846-95DB-CBAA147D529B}" srcOrd="0" destOrd="0" presId="urn:microsoft.com/office/officeart/2005/8/layout/cycle5"/>
    <dgm:cxn modelId="{A51AA6C8-DA93-4CA2-926C-EC81D38A7383}" type="presParOf" srcId="{6A20FEC1-C6EF-4469-886F-1FB4E4E06963}" destId="{3DAA6B48-225A-4840-B4FD-B5777A24A577}" srcOrd="1" destOrd="0" presId="urn:microsoft.com/office/officeart/2005/8/layout/cycle5"/>
    <dgm:cxn modelId="{282C7DC9-9BFD-48EB-BD12-1DA4169C3C94}" type="presParOf" srcId="{6A20FEC1-C6EF-4469-886F-1FB4E4E06963}" destId="{8864FD29-B527-0A45-AF38-136A7CA3EA73}" srcOrd="2" destOrd="0" presId="urn:microsoft.com/office/officeart/2005/8/layout/cycle5"/>
    <dgm:cxn modelId="{863C9834-5EBA-4377-AF59-403E87EDABC6}" type="presParOf" srcId="{6A20FEC1-C6EF-4469-886F-1FB4E4E06963}" destId="{9ED3D520-3DE0-864B-ACAB-5B591616A6D9}" srcOrd="3" destOrd="0" presId="urn:microsoft.com/office/officeart/2005/8/layout/cycle5"/>
    <dgm:cxn modelId="{A57BF5C9-5A96-4470-8489-06AE445116C0}" type="presParOf" srcId="{6A20FEC1-C6EF-4469-886F-1FB4E4E06963}" destId="{C1125BC2-4A5A-5C43-8663-E2876B3EEBFA}" srcOrd="4" destOrd="0" presId="urn:microsoft.com/office/officeart/2005/8/layout/cycle5"/>
    <dgm:cxn modelId="{2414EFB0-C651-4041-8A3F-81112A4AF8AD}" type="presParOf" srcId="{6A20FEC1-C6EF-4469-886F-1FB4E4E06963}" destId="{3BACACFC-1124-AF4D-BBB2-76FDB50352A6}" srcOrd="5" destOrd="0" presId="urn:microsoft.com/office/officeart/2005/8/layout/cycle5"/>
    <dgm:cxn modelId="{F16355C5-6E54-4AC2-A8E0-19F5DDAA288D}" type="presParOf" srcId="{6A20FEC1-C6EF-4469-886F-1FB4E4E06963}" destId="{F0A86B52-E2FF-4D63-93A1-E61D8377C34A}" srcOrd="6" destOrd="0" presId="urn:microsoft.com/office/officeart/2005/8/layout/cycle5"/>
    <dgm:cxn modelId="{226C2C47-0680-48BA-9B4E-B4CBEC6C5785}" type="presParOf" srcId="{6A20FEC1-C6EF-4469-886F-1FB4E4E06963}" destId="{FDCC661F-5906-4C2E-95FD-42BD7C141BE9}" srcOrd="7" destOrd="0" presId="urn:microsoft.com/office/officeart/2005/8/layout/cycle5"/>
    <dgm:cxn modelId="{73BCEBE4-0F58-4BEA-8760-E92AF1F21005}" type="presParOf" srcId="{6A20FEC1-C6EF-4469-886F-1FB4E4E06963}" destId="{A9CD118D-5A7B-4B7B-BEB0-016F1E217120}" srcOrd="8" destOrd="0" presId="urn:microsoft.com/office/officeart/2005/8/layout/cycle5"/>
    <dgm:cxn modelId="{6C30B183-0A7C-45F4-A50C-03BB1E375B1C}" type="presParOf" srcId="{6A20FEC1-C6EF-4469-886F-1FB4E4E06963}" destId="{4BA36C64-20B8-A14E-8759-154A58F6D6C3}" srcOrd="9" destOrd="0" presId="urn:microsoft.com/office/officeart/2005/8/layout/cycle5"/>
    <dgm:cxn modelId="{9B16E01D-8259-4A85-A484-A1A73A8C6BB5}" type="presParOf" srcId="{6A20FEC1-C6EF-4469-886F-1FB4E4E06963}" destId="{6C64C368-C8AD-DC46-9E87-FF501AEF864A}" srcOrd="10" destOrd="0" presId="urn:microsoft.com/office/officeart/2005/8/layout/cycle5"/>
    <dgm:cxn modelId="{C8A0C03C-7B96-4826-9E40-C7A82C9DE170}" type="presParOf" srcId="{6A20FEC1-C6EF-4469-886F-1FB4E4E06963}" destId="{6A2CC0A6-BC38-5041-A60B-0DABCA6762C7}" srcOrd="11" destOrd="0" presId="urn:microsoft.com/office/officeart/2005/8/layout/cycle5"/>
    <dgm:cxn modelId="{DC60786D-AE0A-40EB-AEE9-9897B7EEE614}" type="presParOf" srcId="{6A20FEC1-C6EF-4469-886F-1FB4E4E06963}" destId="{1E7C3E94-8CB6-456F-B0D4-B3FA407A51A6}" srcOrd="12" destOrd="0" presId="urn:microsoft.com/office/officeart/2005/8/layout/cycle5"/>
    <dgm:cxn modelId="{8DE1825C-3A43-4388-B059-518E71E9FA72}" type="presParOf" srcId="{6A20FEC1-C6EF-4469-886F-1FB4E4E06963}" destId="{E838B6B8-75DF-4528-9C2A-BB7A7D07CE89}" srcOrd="13" destOrd="0" presId="urn:microsoft.com/office/officeart/2005/8/layout/cycle5"/>
    <dgm:cxn modelId="{4EA1ED37-59C8-492D-AFD2-13E698B14818}" type="presParOf" srcId="{6A20FEC1-C6EF-4469-886F-1FB4E4E06963}" destId="{0FD4A519-10D4-4EE7-AC3E-EBD7D85740E2}" srcOrd="14" destOrd="0" presId="urn:microsoft.com/office/officeart/2005/8/layout/cycle5"/>
    <dgm:cxn modelId="{316C0F39-8EA1-4501-BDA8-8E5CAF267AD4}" type="presParOf" srcId="{6A20FEC1-C6EF-4469-886F-1FB4E4E06963}" destId="{25E735C8-6CA7-48F9-B4AF-4D9B92978769}" srcOrd="15" destOrd="0" presId="urn:microsoft.com/office/officeart/2005/8/layout/cycle5"/>
    <dgm:cxn modelId="{B18B79EF-97E1-4DD5-9561-B69D2623A94D}" type="presParOf" srcId="{6A20FEC1-C6EF-4469-886F-1FB4E4E06963}" destId="{EC522338-C25D-4866-ABF3-7A3BB86AF8C6}" srcOrd="16" destOrd="0" presId="urn:microsoft.com/office/officeart/2005/8/layout/cycle5"/>
    <dgm:cxn modelId="{BC08BD20-94C4-4A1D-BA04-6936A7316FD6}" type="presParOf" srcId="{6A20FEC1-C6EF-4469-886F-1FB4E4E06963}" destId="{7DFDE678-6B1C-4BBC-A38E-46FB50420688}" srcOrd="17" destOrd="0" presId="urn:microsoft.com/office/officeart/2005/8/layout/cycle5"/>
    <dgm:cxn modelId="{D32CFCD2-C25C-4D10-BC2C-4A0C2B21B85D}" type="presParOf" srcId="{6A20FEC1-C6EF-4469-886F-1FB4E4E06963}" destId="{E2536CDD-7DBF-4C6B-85BF-882FE6A71FDF}" srcOrd="18" destOrd="0" presId="urn:microsoft.com/office/officeart/2005/8/layout/cycle5"/>
    <dgm:cxn modelId="{057BC5F3-3100-449F-AF01-A2633AF640F4}" type="presParOf" srcId="{6A20FEC1-C6EF-4469-886F-1FB4E4E06963}" destId="{6D500B74-16A3-4CA0-A0E3-C2CBAAB4F994}" srcOrd="19" destOrd="0" presId="urn:microsoft.com/office/officeart/2005/8/layout/cycle5"/>
    <dgm:cxn modelId="{B0A40E52-B93D-45FE-B2ED-AFB276537EC1}" type="presParOf" srcId="{6A20FEC1-C6EF-4469-886F-1FB4E4E06963}" destId="{049616A8-A793-4C77-8E33-8F4622C118F7}" srcOrd="20" destOrd="0" presId="urn:microsoft.com/office/officeart/2005/8/layout/cycle5"/>
    <dgm:cxn modelId="{43DFCA57-D007-488F-92D5-DB05C3C75312}" type="presParOf" srcId="{6A20FEC1-C6EF-4469-886F-1FB4E4E06963}" destId="{3204064E-86B9-4A1D-AC40-6B3607D41628}" srcOrd="21" destOrd="0" presId="urn:microsoft.com/office/officeart/2005/8/layout/cycle5"/>
    <dgm:cxn modelId="{D4890A2C-363E-4F2A-9C50-D56218208A01}" type="presParOf" srcId="{6A20FEC1-C6EF-4469-886F-1FB4E4E06963}" destId="{285E9CCE-C7D2-4139-86F0-64E7E1C35BC1}" srcOrd="22" destOrd="0" presId="urn:microsoft.com/office/officeart/2005/8/layout/cycle5"/>
    <dgm:cxn modelId="{40949E09-790B-4B88-9C44-35E195FA84F5}"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598949" y="77225"/>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620900" y="99176"/>
        <a:ext cx="1137018" cy="405768"/>
      </dsp:txXfrm>
    </dsp:sp>
    <dsp:sp modelId="{8864FD29-B527-0A45-AF38-136A7CA3EA73}">
      <dsp:nvSpPr>
        <dsp:cNvPr id="0" name=""/>
        <dsp:cNvSpPr/>
      </dsp:nvSpPr>
      <dsp:spPr>
        <a:xfrm>
          <a:off x="1107462" y="302061"/>
          <a:ext cx="4163895" cy="4163895"/>
        </a:xfrm>
        <a:custGeom>
          <a:avLst/>
          <a:gdLst/>
          <a:ahLst/>
          <a:cxnLst/>
          <a:rect l="0" t="0" r="0" b="0"/>
          <a:pathLst>
            <a:path>
              <a:moveTo>
                <a:pt x="2802372" y="128618"/>
              </a:moveTo>
              <a:arcTo wR="2081947" hR="20819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072175" y="687116"/>
          <a:ext cx="1178787" cy="449466"/>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094116" y="709057"/>
        <a:ext cx="1134905" cy="405584"/>
      </dsp:txXfrm>
    </dsp:sp>
    <dsp:sp modelId="{3BACACFC-1124-AF4D-BBB2-76FDB50352A6}">
      <dsp:nvSpPr>
        <dsp:cNvPr id="0" name=""/>
        <dsp:cNvSpPr/>
      </dsp:nvSpPr>
      <dsp:spPr>
        <a:xfrm>
          <a:off x="1107462" y="302061"/>
          <a:ext cx="4163895" cy="4163895"/>
        </a:xfrm>
        <a:custGeom>
          <a:avLst/>
          <a:gdLst/>
          <a:ahLst/>
          <a:cxnLst/>
          <a:rect l="0" t="0" r="0" b="0"/>
          <a:pathLst>
            <a:path>
              <a:moveTo>
                <a:pt x="3870993" y="1017135"/>
              </a:moveTo>
              <a:arcTo wR="2081947" hR="20819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4680897" y="2159173"/>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4702848" y="2181124"/>
        <a:ext cx="1137018" cy="405768"/>
      </dsp:txXfrm>
    </dsp:sp>
    <dsp:sp modelId="{A9CD118D-5A7B-4B7B-BEB0-016F1E217120}">
      <dsp:nvSpPr>
        <dsp:cNvPr id="0" name=""/>
        <dsp:cNvSpPr/>
      </dsp:nvSpPr>
      <dsp:spPr>
        <a:xfrm>
          <a:off x="1107462" y="302061"/>
          <a:ext cx="4163895" cy="4163895"/>
        </a:xfrm>
        <a:custGeom>
          <a:avLst/>
          <a:gdLst/>
          <a:ahLst/>
          <a:cxnLst/>
          <a:rect l="0" t="0" r="0" b="0"/>
          <a:pathLst>
            <a:path>
              <a:moveTo>
                <a:pt x="4116504" y="2523636"/>
              </a:moveTo>
              <a:arcTo wR="2081947" hR="20819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071109" y="3631333"/>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093060" y="3653284"/>
        <a:ext cx="1137018" cy="405768"/>
      </dsp:txXfrm>
    </dsp:sp>
    <dsp:sp modelId="{6A2CC0A6-BC38-5041-A60B-0DABCA6762C7}">
      <dsp:nvSpPr>
        <dsp:cNvPr id="0" name=""/>
        <dsp:cNvSpPr/>
      </dsp:nvSpPr>
      <dsp:spPr>
        <a:xfrm>
          <a:off x="1107462" y="302061"/>
          <a:ext cx="4163895" cy="4163895"/>
        </a:xfrm>
        <a:custGeom>
          <a:avLst/>
          <a:gdLst/>
          <a:ahLst/>
          <a:cxnLst/>
          <a:rect l="0" t="0" r="0" b="0"/>
          <a:pathLst>
            <a:path>
              <a:moveTo>
                <a:pt x="3173929" y="3854540"/>
              </a:moveTo>
              <a:arcTo wR="2081947" hR="2081947" stAng="3501925" swAng="683436"/>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598949" y="4241121"/>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620900" y="4263072"/>
        <a:ext cx="1137018" cy="405768"/>
      </dsp:txXfrm>
    </dsp:sp>
    <dsp:sp modelId="{0FD4A519-10D4-4EE7-AC3E-EBD7D85740E2}">
      <dsp:nvSpPr>
        <dsp:cNvPr id="0" name=""/>
        <dsp:cNvSpPr/>
      </dsp:nvSpPr>
      <dsp:spPr>
        <a:xfrm>
          <a:off x="1107462" y="302061"/>
          <a:ext cx="4163895" cy="4163895"/>
        </a:xfrm>
        <a:custGeom>
          <a:avLst/>
          <a:gdLst/>
          <a:ahLst/>
          <a:cxnLst/>
          <a:rect l="0" t="0" r="0" b="0"/>
          <a:pathLst>
            <a:path>
              <a:moveTo>
                <a:pt x="1361555" y="4035289"/>
              </a:moveTo>
              <a:arcTo wR="2081947" hR="2081947" stAng="6614639" swAng="683436"/>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126790" y="3631333"/>
          <a:ext cx="1180920" cy="449670"/>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148741" y="3653284"/>
        <a:ext cx="1137018" cy="405768"/>
      </dsp:txXfrm>
    </dsp:sp>
    <dsp:sp modelId="{7DFDE678-6B1C-4BBC-A38E-46FB50420688}">
      <dsp:nvSpPr>
        <dsp:cNvPr id="0" name=""/>
        <dsp:cNvSpPr/>
      </dsp:nvSpPr>
      <dsp:spPr>
        <a:xfrm>
          <a:off x="1107462" y="302061"/>
          <a:ext cx="4163895" cy="4163895"/>
        </a:xfrm>
        <a:custGeom>
          <a:avLst/>
          <a:gdLst/>
          <a:ahLst/>
          <a:cxnLst/>
          <a:rect l="0" t="0" r="0" b="0"/>
          <a:pathLst>
            <a:path>
              <a:moveTo>
                <a:pt x="292850" y="3146671"/>
              </a:moveTo>
              <a:arcTo wR="2081947" hR="20819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17001" y="2159173"/>
          <a:ext cx="1180920" cy="449670"/>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38952" y="2181124"/>
        <a:ext cx="1137018" cy="405768"/>
      </dsp:txXfrm>
    </dsp:sp>
    <dsp:sp modelId="{049616A8-A793-4C77-8E33-8F4622C118F7}">
      <dsp:nvSpPr>
        <dsp:cNvPr id="0" name=""/>
        <dsp:cNvSpPr/>
      </dsp:nvSpPr>
      <dsp:spPr>
        <a:xfrm>
          <a:off x="1107462" y="302061"/>
          <a:ext cx="4163895" cy="4163895"/>
        </a:xfrm>
        <a:custGeom>
          <a:avLst/>
          <a:gdLst/>
          <a:ahLst/>
          <a:cxnLst/>
          <a:rect l="0" t="0" r="0" b="0"/>
          <a:pathLst>
            <a:path>
              <a:moveTo>
                <a:pt x="47391" y="1640259"/>
              </a:moveTo>
              <a:arcTo wR="2081947" hR="20819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126790" y="687014"/>
          <a:ext cx="1180920" cy="449670"/>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148741" y="708965"/>
        <a:ext cx="1137018" cy="405768"/>
      </dsp:txXfrm>
    </dsp:sp>
    <dsp:sp modelId="{19FF4228-BCF6-4DBF-AEE0-CF82A986A726}">
      <dsp:nvSpPr>
        <dsp:cNvPr id="0" name=""/>
        <dsp:cNvSpPr/>
      </dsp:nvSpPr>
      <dsp:spPr>
        <a:xfrm>
          <a:off x="1107462" y="302061"/>
          <a:ext cx="4163895" cy="4163895"/>
        </a:xfrm>
        <a:custGeom>
          <a:avLst/>
          <a:gdLst/>
          <a:ahLst/>
          <a:cxnLst/>
          <a:rect l="0" t="0" r="0" b="0"/>
          <a:pathLst>
            <a:path>
              <a:moveTo>
                <a:pt x="989966" y="309355"/>
              </a:moveTo>
              <a:arcTo wR="2081947" hR="2081947" stAng="14301925" swAng="683436"/>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11/14/12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11/14/12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orks.bepress.com/borgman/238/"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usenix.org/event/hotcloud09/cfp/" TargetMode="External"/><Relationship Id="rId4" Type="http://schemas.openxmlformats.org/officeDocument/2006/relationships/hyperlink" Target="http://www.cs.washington.edu/homes/roxana/acads/projects/cloudviews/hotcloud09-geambasu.pdf" TargetMode="External"/><Relationship Id="rId5" Type="http://schemas.openxmlformats.org/officeDocument/2006/relationships/hyperlink" Target="http://www.cs.washington.edu/homes/roxana/acads/projects/cloudviews/hotcloud09-geambasu-presentation.ppt" TargetMode="External"/><Relationship Id="rId6" Type="http://schemas.openxmlformats.org/officeDocument/2006/relationships/hyperlink" Target="http://www.cs.washington.edu/homes/roxana/acads/projects/cloudviews/hotcloud09-geambasu-presentation.pdf" TargetMode="External"/><Relationship Id="rId7" Type="http://schemas.openxmlformats.org/officeDocument/2006/relationships/hyperlink" Target="http://www.cs.washington.edu/homes/roxana/acads/projects/cloudviews/hotcloud09-geambasu.txt"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icpsr.umich.edu/files/ICPSR/access/dataprep.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nytimes.com/info/alzheimers-disease/?inline=nyt-classifier"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icpsr.umich.edu/files/ICPSR/access/dataprep.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nss.gov.au/nss/home.nsf/NSS/E6C05AE57C80D737CA25761D002FD676?opendocum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icpsr.umich.edu/files/ICPSR/access/dataprep.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This is Lesson 2 of the </a:t>
            </a:r>
            <a:r>
              <a:rPr lang="en-US" sz="1200" kern="1200" dirty="0" err="1" smtClean="0">
                <a:solidFill>
                  <a:schemeClr val="tx1"/>
                </a:solidFill>
                <a:effectLst/>
                <a:latin typeface="+mn-lt"/>
                <a:ea typeface="ＭＳ Ｐゴシック" charset="-128"/>
                <a:cs typeface="ＭＳ Ｐゴシック" charset="-128"/>
              </a:rPr>
              <a:t>DataONE</a:t>
            </a:r>
            <a:r>
              <a:rPr lang="en-US" sz="1200" kern="1200" dirty="0" smtClean="0">
                <a:solidFill>
                  <a:schemeClr val="tx1"/>
                </a:solidFill>
                <a:effectLst/>
                <a:latin typeface="+mn-lt"/>
                <a:ea typeface="ＭＳ Ｐゴシック" charset="-128"/>
                <a:cs typeface="ＭＳ Ｐゴシック" charset="-128"/>
              </a:rPr>
              <a:t> Data Management learning series. This lesson</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covers Data Management: Data Sharing</a:t>
            </a:r>
            <a:endParaRPr lang="en-US" dirty="0" smtClean="0">
              <a:ea typeface="ＭＳ Ｐゴシック" pitchFamily="34" charset="-128"/>
            </a:endParaRPr>
          </a:p>
          <a:p>
            <a:endParaRPr lang="en-US" dirty="0"/>
          </a:p>
        </p:txBody>
      </p:sp>
      <p:sp>
        <p:nvSpPr>
          <p:cNvPr id="56324" name="Slide Number Placeholder 3"/>
          <p:cNvSpPr>
            <a:spLocks noGrp="1"/>
          </p:cNvSpPr>
          <p:nvPr>
            <p:ph type="sldNum" sz="quarter" idx="5"/>
          </p:nvPr>
        </p:nvSpPr>
        <p:spPr bwMode="auto">
          <a:ln>
            <a:miter lim="800000"/>
            <a:headEnd/>
            <a:tailEnd/>
          </a:ln>
        </p:spPr>
        <p:txBody>
          <a:bodyPr/>
          <a:lstStyle/>
          <a:p>
            <a:fld id="{06FBD28E-791F-204F-B869-AF18E596B831}" type="slidenum">
              <a:rPr lang="en-US"/>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 scientific community as a whole also benefits from sharing among researchers. Data sharing allows researchers to build upon one another’s work and to further, rather than duplicate, the science by exploring new findings or combining findings into meta analyses that cannot be performed with individual data. In sharing data, the scientific community expands both individual perspectives and the collective comprehension.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30000" dirty="0" smtClean="0">
                <a:ea typeface="ＭＳ Ｐゴシック" pitchFamily="34" charset="-128"/>
              </a:rPr>
              <a:t>1</a:t>
            </a:r>
            <a:r>
              <a:rPr lang="en-US" sz="1200" u="sng" kern="1200" dirty="0" smtClean="0">
                <a:solidFill>
                  <a:schemeClr val="tx1"/>
                </a:solidFill>
                <a:effectLst/>
                <a:latin typeface="+mn-lt"/>
                <a:ea typeface="ＭＳ Ｐゴシック" charset="-128"/>
                <a:cs typeface="ＭＳ Ｐゴシック" charset="-128"/>
                <a:hlinkClick r:id="rId3"/>
              </a:rPr>
              <a:t>Guide to social science data preparation and archiving</a:t>
            </a:r>
            <a:r>
              <a:rPr lang="en-US" sz="1200" kern="1200" dirty="0" smtClean="0">
                <a:solidFill>
                  <a:schemeClr val="tx1"/>
                </a:solidFill>
                <a:effectLst/>
                <a:latin typeface="+mn-lt"/>
                <a:ea typeface="ＭＳ Ｐゴシック" charset="-128"/>
                <a:cs typeface="ＭＳ Ｐゴシック" charset="-128"/>
              </a:rPr>
              <a:t>: Best practice throughout the data life cycle, 4th edition (ICPSR, 2009)</a:t>
            </a:r>
          </a:p>
          <a:p>
            <a:r>
              <a:rPr lang="en-US" sz="1200" baseline="30000" dirty="0" smtClean="0">
                <a:ea typeface="ＭＳ Ｐゴシック" pitchFamily="34" charset="-128"/>
              </a:rPr>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endParaRPr lang="en-US" sz="1200" baseline="30000" dirty="0" smtClean="0">
              <a:ea typeface="ＭＳ Ｐゴシック" pitchFamily="34" charset="-128"/>
            </a:endParaRPr>
          </a:p>
          <a:p>
            <a:pPr eaLnBrk="1" hangingPunct="1">
              <a:spcBef>
                <a:spcPct val="0"/>
              </a:spcBef>
            </a:pPr>
            <a:r>
              <a:rPr lang="en-US" sz="1200" baseline="30000" dirty="0" smtClean="0">
                <a:ea typeface="ＭＳ Ｐゴシック" pitchFamily="34" charset="-128"/>
              </a:rPr>
              <a:t>5</a:t>
            </a:r>
            <a:r>
              <a:rPr lang="en-US" sz="1200" dirty="0" smtClean="0">
                <a:ea typeface="ＭＳ Ｐゴシック" pitchFamily="34" charset="-128"/>
              </a:rPr>
              <a:t>Teeters, J.L., Harris, K.D., </a:t>
            </a:r>
            <a:r>
              <a:rPr lang="en-US" sz="1200" dirty="0" err="1" smtClean="0">
                <a:ea typeface="ＭＳ Ｐゴシック" pitchFamily="34" charset="-128"/>
              </a:rPr>
              <a:t>Millman</a:t>
            </a:r>
            <a:r>
              <a:rPr lang="en-US" sz="1200" dirty="0" smtClean="0">
                <a:ea typeface="ＭＳ Ｐゴシック" pitchFamily="34" charset="-128"/>
              </a:rPr>
              <a:t>, K.J., </a:t>
            </a:r>
            <a:r>
              <a:rPr lang="en-US" sz="1200" dirty="0" err="1" smtClean="0">
                <a:ea typeface="ＭＳ Ｐゴシック" pitchFamily="34" charset="-128"/>
              </a:rPr>
              <a:t>Olshausen</a:t>
            </a:r>
            <a:r>
              <a:rPr lang="en-US" sz="1200" dirty="0" smtClean="0">
                <a:ea typeface="ＭＳ Ｐゴシック" pitchFamily="34" charset="-128"/>
              </a:rPr>
              <a:t>, B.A., </a:t>
            </a:r>
            <a:r>
              <a:rPr lang="en-US" sz="1200" dirty="0" err="1" smtClean="0">
                <a:ea typeface="ＭＳ Ｐゴシック" pitchFamily="34" charset="-128"/>
              </a:rPr>
              <a:t>Sommer</a:t>
            </a:r>
            <a:r>
              <a:rPr lang="en-US" sz="1200" dirty="0" smtClean="0">
                <a:ea typeface="ＭＳ Ｐゴシック" pitchFamily="34" charset="-128"/>
              </a:rPr>
              <a:t>, F.T. (2008). Data Sharing for Computational Neuroscience. </a:t>
            </a:r>
            <a:r>
              <a:rPr lang="en-US" sz="1200" i="1" dirty="0" err="1" smtClean="0">
                <a:ea typeface="ＭＳ Ｐゴシック" pitchFamily="34" charset="-128"/>
              </a:rPr>
              <a:t>Neuroinform</a:t>
            </a:r>
            <a:r>
              <a:rPr lang="en-US" sz="1200" i="1" dirty="0" smtClean="0">
                <a:ea typeface="ＭＳ Ｐゴシック" pitchFamily="34" charset="-128"/>
              </a:rPr>
              <a:t>,</a:t>
            </a:r>
            <a:r>
              <a:rPr lang="en-US" sz="1200" dirty="0" smtClean="0">
                <a:ea typeface="ＭＳ Ｐゴシック" pitchFamily="34" charset="-128"/>
              </a:rPr>
              <a:t> DOI 10.1007s12021-008-9009-y </a:t>
            </a: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6</a:t>
            </a:r>
            <a:r>
              <a:rPr lang="en-US" sz="1200" dirty="0" smtClean="0">
                <a:ea typeface="ＭＳ Ｐゴシック" pitchFamily="34" charset="-128"/>
              </a:rPr>
              <a:t>National Institute of Health (NIH) (2003). NIH Data Sharing Policy and Implementation Guidelines.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9</a:t>
            </a:fld>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Access to related research enables members of the scientific community to better reproduce, compare and assess methods and results. Scientists are able to learn from one another and educate new researchers as to the most current and significant findings.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30000" dirty="0" smtClean="0">
                <a:ea typeface="ＭＳ Ｐゴシック" pitchFamily="34" charset="-128"/>
              </a:rPr>
              <a:t>1</a:t>
            </a:r>
            <a:r>
              <a:rPr lang="en-US" sz="1200" u="sng" kern="1200" dirty="0" smtClean="0">
                <a:solidFill>
                  <a:schemeClr val="tx1"/>
                </a:solidFill>
                <a:effectLst/>
                <a:latin typeface="+mn-lt"/>
                <a:ea typeface="ＭＳ Ｐゴシック" charset="-128"/>
                <a:cs typeface="ＭＳ Ｐゴシック" charset="-128"/>
                <a:hlinkClick r:id="rId3"/>
              </a:rPr>
              <a:t>Guide to social science data preparation and archiving</a:t>
            </a:r>
            <a:r>
              <a:rPr lang="en-US" sz="1200" kern="1200" dirty="0" smtClean="0">
                <a:solidFill>
                  <a:schemeClr val="tx1"/>
                </a:solidFill>
                <a:effectLst/>
                <a:latin typeface="+mn-lt"/>
                <a:ea typeface="ＭＳ Ｐゴシック" charset="-128"/>
                <a:cs typeface="ＭＳ Ｐゴシック" charset="-128"/>
              </a:rPr>
              <a:t>: Best practice throughout the data life cycle, 4th edition (ICPSR, 2009)</a:t>
            </a:r>
          </a:p>
          <a:p>
            <a:r>
              <a:rPr lang="en-US" sz="1200" baseline="30000" dirty="0" smtClean="0">
                <a:ea typeface="ＭＳ Ｐゴシック" pitchFamily="34" charset="-128"/>
              </a:rPr>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endParaRPr lang="en-US" sz="1200" baseline="30000" dirty="0" smtClean="0">
              <a:ea typeface="ＭＳ Ｐゴシック" pitchFamily="34" charset="-128"/>
            </a:endParaRPr>
          </a:p>
          <a:p>
            <a:pPr eaLnBrk="1" hangingPunct="1">
              <a:spcBef>
                <a:spcPct val="0"/>
              </a:spcBef>
            </a:pPr>
            <a:r>
              <a:rPr lang="en-US" sz="1200" baseline="30000" dirty="0" smtClean="0">
                <a:ea typeface="ＭＳ Ｐゴシック" pitchFamily="34" charset="-128"/>
              </a:rPr>
              <a:t>5</a:t>
            </a:r>
            <a:r>
              <a:rPr lang="en-US" sz="1200" dirty="0" smtClean="0">
                <a:ea typeface="ＭＳ Ｐゴシック" pitchFamily="34" charset="-128"/>
              </a:rPr>
              <a:t>Teeters, J.L., Harris, K.D., </a:t>
            </a:r>
            <a:r>
              <a:rPr lang="en-US" sz="1200" dirty="0" err="1" smtClean="0">
                <a:ea typeface="ＭＳ Ｐゴシック" pitchFamily="34" charset="-128"/>
              </a:rPr>
              <a:t>Millman</a:t>
            </a:r>
            <a:r>
              <a:rPr lang="en-US" sz="1200" dirty="0" smtClean="0">
                <a:ea typeface="ＭＳ Ｐゴシック" pitchFamily="34" charset="-128"/>
              </a:rPr>
              <a:t>, K.J., </a:t>
            </a:r>
            <a:r>
              <a:rPr lang="en-US" sz="1200" dirty="0" err="1" smtClean="0">
                <a:ea typeface="ＭＳ Ｐゴシック" pitchFamily="34" charset="-128"/>
              </a:rPr>
              <a:t>Olshausen</a:t>
            </a:r>
            <a:r>
              <a:rPr lang="en-US" sz="1200" dirty="0" smtClean="0">
                <a:ea typeface="ＭＳ Ｐゴシック" pitchFamily="34" charset="-128"/>
              </a:rPr>
              <a:t>, B.A., </a:t>
            </a:r>
            <a:r>
              <a:rPr lang="en-US" sz="1200" dirty="0" err="1" smtClean="0">
                <a:ea typeface="ＭＳ Ｐゴシック" pitchFamily="34" charset="-128"/>
              </a:rPr>
              <a:t>Sommer</a:t>
            </a:r>
            <a:r>
              <a:rPr lang="en-US" sz="1200" dirty="0" smtClean="0">
                <a:ea typeface="ＭＳ Ｐゴシック" pitchFamily="34" charset="-128"/>
              </a:rPr>
              <a:t>, F.T. (2008). Data Sharing for Computational Neuroscience. </a:t>
            </a:r>
            <a:r>
              <a:rPr lang="en-US" sz="1200" i="1" dirty="0" err="1" smtClean="0">
                <a:ea typeface="ＭＳ Ｐゴシック" pitchFamily="34" charset="-128"/>
              </a:rPr>
              <a:t>Neuroinform</a:t>
            </a:r>
            <a:r>
              <a:rPr lang="en-US" sz="1200" i="1" dirty="0" smtClean="0">
                <a:ea typeface="ＭＳ Ｐゴシック" pitchFamily="34" charset="-128"/>
              </a:rPr>
              <a:t>,</a:t>
            </a:r>
            <a:r>
              <a:rPr lang="en-US" sz="1200" dirty="0" smtClean="0">
                <a:ea typeface="ＭＳ Ｐゴシック" pitchFamily="34" charset="-128"/>
              </a:rPr>
              <a:t> DOI 10.1007s12021-008-9009-y </a:t>
            </a: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6</a:t>
            </a:r>
            <a:r>
              <a:rPr lang="en-US" sz="1200" dirty="0" smtClean="0">
                <a:ea typeface="ＭＳ Ｐゴシック" pitchFamily="34" charset="-128"/>
              </a:rPr>
              <a:t>National Institute of Health (NIH) (2003). NIH Data Sharing Policy and Implementation Guidelines.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10</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And finally, how does the independent researcher benefit from data sharing? When scientists share their data, they gain recognition as an authoritative source and respect as a wise investment for research dollars. When data are exposed, feedback from the broader community can be used to improve the quality and presentation of the data. Shared data also allows for greater opportunity for data exchange and networking opportunities with peers and potential collaborators.</a:t>
            </a:r>
          </a:p>
          <a:p>
            <a:pPr marL="0" indent="0" eaLnBrk="1" hangingPunct="1">
              <a:spcBef>
                <a:spcPct val="0"/>
              </a:spcBef>
              <a:buFont typeface="Arial" pitchFamily="34" charset="0"/>
              <a:buNone/>
            </a:pPr>
            <a:endParaRPr lang="en-US" sz="1200" kern="1200" baseline="30000" dirty="0" smtClean="0">
              <a:solidFill>
                <a:schemeClr val="tx1"/>
              </a:solidFill>
              <a:effectLst/>
              <a:latin typeface="+mn-lt"/>
              <a:ea typeface="ＭＳ Ｐゴシック" pitchFamily="34" charset="-128"/>
              <a:cs typeface="ＭＳ Ｐゴシック" charset="-128"/>
            </a:endParaRPr>
          </a:p>
          <a:p>
            <a:pPr marL="0" indent="0" eaLnBrk="1" hangingPunct="1">
              <a:spcBef>
                <a:spcPct val="0"/>
              </a:spcBef>
              <a:buFont typeface="Arial" pitchFamily="34" charset="0"/>
              <a:buNone/>
            </a:pPr>
            <a:r>
              <a:rPr lang="en-US" sz="1200" kern="1200" baseline="30000" dirty="0" smtClean="0">
                <a:solidFill>
                  <a:schemeClr val="tx1"/>
                </a:solidFill>
                <a:effectLst/>
                <a:latin typeface="+mn-lt"/>
                <a:ea typeface="ＭＳ Ｐゴシック" pitchFamily="34" charset="-128"/>
                <a:cs typeface="ＭＳ Ｐゴシック" charset="-128"/>
              </a:rPr>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p>
          <a:p>
            <a:pPr eaLnBrk="1" hangingPunct="1">
              <a:spcBef>
                <a:spcPct val="0"/>
              </a:spcBef>
            </a:pPr>
            <a:r>
              <a:rPr lang="en-US" sz="2400" baseline="30000" dirty="0" smtClean="0">
                <a:ea typeface="ＭＳ Ｐゴシック" pitchFamily="34" charset="-128"/>
              </a:rPr>
              <a:t>5</a:t>
            </a:r>
            <a:r>
              <a:rPr lang="en-US" sz="2400" dirty="0" smtClean="0">
                <a:ea typeface="ＭＳ Ｐゴシック" pitchFamily="34" charset="-128"/>
              </a:rPr>
              <a:t>Teeters, J.L., Harris, K.D., </a:t>
            </a:r>
            <a:r>
              <a:rPr lang="en-US" sz="2400" dirty="0" err="1" smtClean="0">
                <a:ea typeface="ＭＳ Ｐゴシック" pitchFamily="34" charset="-128"/>
              </a:rPr>
              <a:t>Millman</a:t>
            </a:r>
            <a:r>
              <a:rPr lang="en-US" sz="2400" dirty="0" smtClean="0">
                <a:ea typeface="ＭＳ Ｐゴシック" pitchFamily="34" charset="-128"/>
              </a:rPr>
              <a:t>, K.J., </a:t>
            </a:r>
            <a:r>
              <a:rPr lang="en-US" sz="2400" dirty="0" err="1" smtClean="0">
                <a:ea typeface="ＭＳ Ｐゴシック" pitchFamily="34" charset="-128"/>
              </a:rPr>
              <a:t>Olshausen</a:t>
            </a:r>
            <a:r>
              <a:rPr lang="en-US" sz="2400" dirty="0" smtClean="0">
                <a:ea typeface="ＭＳ Ｐゴシック" pitchFamily="34" charset="-128"/>
              </a:rPr>
              <a:t>, B.A., </a:t>
            </a:r>
            <a:r>
              <a:rPr lang="en-US" sz="2400" dirty="0" err="1" smtClean="0">
                <a:ea typeface="ＭＳ Ｐゴシック" pitchFamily="34" charset="-128"/>
              </a:rPr>
              <a:t>Sommer</a:t>
            </a:r>
            <a:r>
              <a:rPr lang="en-US" sz="2400" dirty="0" smtClean="0">
                <a:ea typeface="ＭＳ Ｐゴシック" pitchFamily="34" charset="-128"/>
              </a:rPr>
              <a:t>, F.T. (2008). Data Sharing for Computational Neuroscience. </a:t>
            </a:r>
            <a:r>
              <a:rPr lang="en-US" sz="2400" i="1" dirty="0" err="1" smtClean="0">
                <a:ea typeface="ＭＳ Ｐゴシック" pitchFamily="34" charset="-128"/>
              </a:rPr>
              <a:t>Neuroinform</a:t>
            </a:r>
            <a:r>
              <a:rPr lang="en-US" sz="2400" i="1" dirty="0" smtClean="0">
                <a:ea typeface="ＭＳ Ｐゴシック" pitchFamily="34" charset="-128"/>
              </a:rPr>
              <a:t>,</a:t>
            </a:r>
            <a:r>
              <a:rPr lang="en-US" sz="2400" dirty="0" smtClean="0">
                <a:ea typeface="ＭＳ Ｐゴシック" pitchFamily="34" charset="-128"/>
              </a:rPr>
              <a:t> DOI 10.1007s12021-008-9009-y </a:t>
            </a:r>
          </a:p>
          <a:p>
            <a:pPr marL="0" marR="0" indent="0" algn="l" defTabSz="457200" rtl="0" eaLnBrk="1" fontAlgn="base" latinLnBrk="0" hangingPunct="1">
              <a:lnSpc>
                <a:spcPct val="100000"/>
              </a:lnSpc>
              <a:spcBef>
                <a:spcPct val="0"/>
              </a:spcBef>
              <a:spcAft>
                <a:spcPct val="0"/>
              </a:spcAft>
              <a:buClrTx/>
              <a:buSzTx/>
              <a:buFontTx/>
              <a:buNone/>
              <a:tabLst/>
              <a:defRPr/>
            </a:pPr>
            <a:r>
              <a:rPr lang="en-US" sz="2400" baseline="30000" dirty="0" smtClean="0">
                <a:ea typeface="ＭＳ Ｐゴシック" pitchFamily="34" charset="-128"/>
              </a:rPr>
              <a:t>9</a:t>
            </a:r>
            <a:r>
              <a:rPr lang="en-US" sz="2400" dirty="0" smtClean="0"/>
              <a:t>Borgman, C.L. Research Data: Who will share what, with whom, when, and why? In Proceedings of the China-North American Library Conference, Beijing , September 2010. (</a:t>
            </a:r>
            <a:r>
              <a:rPr lang="en-US" sz="2400" dirty="0" smtClean="0">
                <a:hlinkClick r:id="rId3"/>
              </a:rPr>
              <a:t>http://works.bepress.com/borgman/238/</a:t>
            </a:r>
            <a:r>
              <a:rPr lang="en-US" sz="2400" dirty="0" smtClean="0"/>
              <a:t>) </a:t>
            </a:r>
          </a:p>
          <a:p>
            <a:pPr eaLnBrk="1" hangingPunct="1">
              <a:spcBef>
                <a:spcPct val="0"/>
              </a:spcBef>
            </a:pPr>
            <a:endParaRPr lang="en-US" sz="2400" dirty="0" smtClean="0">
              <a:ea typeface="ＭＳ Ｐゴシック" pitchFamily="34" charset="-128"/>
            </a:endParaRPr>
          </a:p>
          <a:p>
            <a:pPr marL="0" indent="0" eaLnBrk="1" hangingPunct="1">
              <a:spcBef>
                <a:spcPct val="0"/>
              </a:spcBef>
              <a:buFont typeface="Arial" pitchFamily="34" charset="0"/>
              <a:buNone/>
            </a:pPr>
            <a:endParaRPr lang="en-US" sz="2400" kern="1200" dirty="0" smtClean="0">
              <a:solidFill>
                <a:schemeClr val="tx1"/>
              </a:solidFill>
              <a:effectLst/>
              <a:latin typeface="+mn-lt"/>
              <a:ea typeface="ＭＳ Ｐゴシック" charset="-128"/>
              <a:cs typeface="ＭＳ Ｐゴシック" charset="-128"/>
            </a:endParaRPr>
          </a:p>
          <a:p>
            <a:pPr marL="0" indent="0" eaLnBrk="1" hangingPunct="1">
              <a:spcBef>
                <a:spcPct val="0"/>
              </a:spcBef>
              <a:buFont typeface="Arial" pitchFamily="34" charset="0"/>
              <a:buNone/>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11</a:t>
            </a:fld>
            <a:endParaRPr lang="en-US"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Even if the value of data sharing is recognized, concerns remain as to the impacts of increased data exposure.</a:t>
            </a: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12</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Researchers may worry that the data will be taken out of context, misinterpreted or used inappropriately. They may also be concerned about maintaining the confidentiality and security of sensitive data. Business concerns may arise as well. Will data users give proper credit and acknowledgement to the scientist? Will the scientist lose a competitive advantage by sharing this valuable resource? </a:t>
            </a:r>
          </a:p>
          <a:p>
            <a:pPr eaLnBrk="1" hangingPunct="1">
              <a:spcBef>
                <a:spcPct val="0"/>
              </a:spcBef>
            </a:pPr>
            <a:endParaRPr lang="en-US" sz="1200" kern="1200" baseline="30000" dirty="0" smtClean="0">
              <a:solidFill>
                <a:schemeClr val="tx1"/>
              </a:solidFill>
              <a:effectLst/>
              <a:latin typeface="+mn-lt"/>
              <a:ea typeface="ＭＳ Ｐゴシック" charset="-128"/>
              <a:cs typeface="ＭＳ Ｐゴシック" charset="-128"/>
            </a:endParaRPr>
          </a:p>
          <a:p>
            <a:pPr eaLnBrk="1" hangingPunct="1">
              <a:spcBef>
                <a:spcPct val="0"/>
              </a:spcBef>
            </a:pPr>
            <a:r>
              <a:rPr lang="en-US" sz="1200" kern="1200" baseline="30000" dirty="0" smtClean="0">
                <a:solidFill>
                  <a:schemeClr val="tx1"/>
                </a:solidFill>
                <a:effectLst/>
                <a:latin typeface="+mn-lt"/>
                <a:ea typeface="ＭＳ Ｐゴシック" pitchFamily="34" charset="-128"/>
                <a:cs typeface="ＭＳ Ｐゴシック" charset="-128"/>
              </a:rPr>
              <a:t>8</a:t>
            </a:r>
            <a:r>
              <a:rPr lang="en-US" sz="1200" kern="1200" baseline="0" dirty="0" smtClean="0">
                <a:solidFill>
                  <a:schemeClr val="tx1"/>
                </a:solidFill>
                <a:effectLst/>
                <a:latin typeface="+mn-lt"/>
                <a:ea typeface="ＭＳ Ｐゴシック" pitchFamily="34"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Niu</a:t>
            </a:r>
            <a:r>
              <a:rPr lang="en-US" sz="1200" kern="1200" dirty="0" smtClean="0">
                <a:solidFill>
                  <a:schemeClr val="tx1"/>
                </a:solidFill>
                <a:effectLst/>
                <a:latin typeface="+mn-lt"/>
                <a:ea typeface="ＭＳ Ｐゴシック" charset="-128"/>
                <a:cs typeface="ＭＳ Ｐゴシック" charset="-128"/>
              </a:rPr>
              <a:t>, J. (2006). Reward and Punishment Mechanisms for Research Data Sharing. IASSIST Quarterly, Winter 2006.</a:t>
            </a:r>
          </a:p>
          <a:p>
            <a:pPr marL="0" marR="0" lvl="1" indent="0" algn="l" defTabSz="457200" rtl="0" eaLnBrk="1" fontAlgn="base" latinLnBrk="0" hangingPunct="1">
              <a:lnSpc>
                <a:spcPct val="100000"/>
              </a:lnSpc>
              <a:spcBef>
                <a:spcPct val="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13</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Each of these issues can, in great part, be addressed by providing rich data documentation known as ‘metadata’.</a:t>
            </a:r>
          </a:p>
          <a:p>
            <a:pPr eaLnBrk="1" hangingPunct="1">
              <a:spcBef>
                <a:spcPct val="0"/>
              </a:spcBef>
            </a:pPr>
            <a:endParaRPr lang="en-US" sz="1200" kern="1200" baseline="30000" dirty="0" smtClean="0">
              <a:solidFill>
                <a:schemeClr val="tx1"/>
              </a:solidFill>
              <a:effectLst/>
              <a:latin typeface="+mn-lt"/>
              <a:ea typeface="ＭＳ Ｐゴシック" pitchFamily="34" charset="-128"/>
              <a:cs typeface="ＭＳ Ｐゴシック" charset="-128"/>
            </a:endParaRPr>
          </a:p>
          <a:p>
            <a:pPr eaLnBrk="1" hangingPunct="1">
              <a:spcBef>
                <a:spcPct val="0"/>
              </a:spcBef>
            </a:pPr>
            <a:r>
              <a:rPr lang="en-US" sz="1200" kern="1200" baseline="30000" dirty="0" smtClean="0">
                <a:solidFill>
                  <a:schemeClr val="tx1"/>
                </a:solidFill>
                <a:effectLst/>
                <a:latin typeface="+mn-lt"/>
                <a:ea typeface="ＭＳ Ｐゴシック" pitchFamily="34" charset="-128"/>
                <a:cs typeface="ＭＳ Ｐゴシック" charset="-128"/>
              </a:rPr>
              <a:t>8</a:t>
            </a:r>
            <a:r>
              <a:rPr lang="en-US" sz="1200" kern="1200" baseline="0" dirty="0" smtClean="0">
                <a:solidFill>
                  <a:schemeClr val="tx1"/>
                </a:solidFill>
                <a:effectLst/>
                <a:latin typeface="+mn-lt"/>
                <a:ea typeface="ＭＳ Ｐゴシック" pitchFamily="34"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Niu</a:t>
            </a:r>
            <a:r>
              <a:rPr lang="en-US" sz="1200" kern="1200" dirty="0" smtClean="0">
                <a:solidFill>
                  <a:schemeClr val="tx1"/>
                </a:solidFill>
                <a:effectLst/>
                <a:latin typeface="+mn-lt"/>
                <a:ea typeface="ＭＳ Ｐゴシック" charset="-128"/>
                <a:cs typeface="ＭＳ Ｐゴシック" charset="-128"/>
              </a:rPr>
              <a:t>, J. (2006). Reward and Punishment Mechanisms for Research Data Sharing. IASSIST Quarterly, Winter 2006.</a:t>
            </a:r>
          </a:p>
          <a:p>
            <a:pPr marL="0" marR="0" lvl="1" indent="0" algn="l" defTabSz="457200" rtl="0" eaLnBrk="1" fontAlgn="base" latinLnBrk="0" hangingPunct="1">
              <a:lnSpc>
                <a:spcPct val="100000"/>
              </a:lnSpc>
              <a:spcBef>
                <a:spcPct val="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14</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37160" eaLnBrk="1" hangingPunct="1">
              <a:spcBef>
                <a:spcPct val="0"/>
              </a:spcBef>
            </a:pPr>
            <a:r>
              <a:rPr lang="en-US" sz="1200" kern="1200" dirty="0" smtClean="0">
                <a:solidFill>
                  <a:schemeClr val="tx1"/>
                </a:solidFill>
                <a:effectLst/>
                <a:latin typeface="+mn-lt"/>
                <a:ea typeface="ＭＳ Ｐゴシック" charset="-128"/>
                <a:cs typeface="ＭＳ Ｐゴシック" charset="-128"/>
              </a:rPr>
              <a:t>By providing metadata, the research scientist establishes the purpose, methods, sources and parameters of the data. As such, data users are given the information necessary to appropriately apply, protect and cite the data. If the metadata contains information about proprietary data processing or analysis techniques, the competitive advantage can be maintained by creating a second, more generalized, metadata record for public distribution.</a:t>
            </a:r>
            <a:endParaRPr lang="en-US" baseline="0" dirty="0" smtClean="0">
              <a:ea typeface="ＭＳ Ｐゴシック" pitchFamily="34" charset="-128"/>
            </a:endParaRPr>
          </a:p>
          <a:p>
            <a:pPr marL="171450" lvl="0" indent="-171450" defTabSz="137160" eaLnBrk="1" hangingPunct="1">
              <a:spcBef>
                <a:spcPct val="0"/>
              </a:spcBef>
              <a:buFont typeface="Arial" pitchFamily="34" charset="0"/>
              <a:buChar char="•"/>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15</a:t>
            </a:fld>
            <a:endParaRPr lang="en-US"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The more robust your metadata, the easier your data will be discovered and the more appropriately it will be applied. Making data sharable involves the following steps.  </a:t>
            </a:r>
          </a:p>
          <a:p>
            <a:r>
              <a:rPr lang="en-US" sz="1200" kern="1200" dirty="0" smtClean="0">
                <a:solidFill>
                  <a:schemeClr val="tx1"/>
                </a:solidFill>
                <a:effectLst/>
                <a:latin typeface="+mn-lt"/>
                <a:ea typeface="ＭＳ Ｐゴシック" charset="-128"/>
                <a:cs typeface="ＭＳ Ｐゴシック" charset="-128"/>
              </a:rPr>
              <a:t>Step 1: Create robust metadata that will be discoverable.  Be specific in regards to geography and time periods. Use discipline specific themes, place names, and keywords.  Describe any attributes and include links to associated data catalogues, data downloads, and project websites. </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16</a:t>
            </a:fld>
            <a:endParaRPr lang="en-US"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Step 2: Be sure to include archival and reference information with properly formatted data citations for sources and content. Include persistent data identifiers and any related metadata identifiers. </a:t>
            </a:r>
          </a:p>
          <a:p>
            <a:pPr marL="0" lvl="0" indent="0" eaLnBrk="1" hangingPunct="1">
              <a:spcBef>
                <a:spcPct val="0"/>
              </a:spcBef>
              <a:buFont typeface="Arial" pitchFamily="34" charset="0"/>
              <a:buNone/>
            </a:pPr>
            <a:endParaRPr lang="en-US" baseline="0" dirty="0" smtClean="0">
              <a:ea typeface="ＭＳ Ｐゴシック" pitchFamily="34" charset="-128"/>
            </a:endParaRPr>
          </a:p>
          <a:p>
            <a:pPr marL="0" lvl="0" indent="0" eaLnBrk="1" hangingPunct="1">
              <a:spcBef>
                <a:spcPct val="0"/>
              </a:spcBef>
              <a:buFont typeface="Arial" pitchFamily="34" charset="0"/>
              <a:buNone/>
            </a:pPr>
            <a:r>
              <a:rPr lang="en-US" baseline="0" dirty="0" smtClean="0">
                <a:ea typeface="ＭＳ Ｐゴシック" pitchFamily="34" charset="-128"/>
              </a:rPr>
              <a:t>References:</a:t>
            </a:r>
          </a:p>
          <a:p>
            <a:pPr marL="228600" lvl="0" indent="-228600" eaLnBrk="1" hangingPunct="1">
              <a:spcBef>
                <a:spcPct val="0"/>
              </a:spcBef>
              <a:buFont typeface="+mj-lt"/>
              <a:buAutoNum type="arabicPeriod" startAt="3"/>
            </a:pPr>
            <a:r>
              <a:rPr lang="en-US" baseline="0" dirty="0" smtClean="0">
                <a:ea typeface="ＭＳ Ｐゴシック" pitchFamily="34" charset="-128"/>
              </a:rPr>
              <a:t>http://en.wikipedia.org/wiki/Universally_unique_identifier</a:t>
            </a:r>
          </a:p>
          <a:p>
            <a:pPr marL="228600" lvl="0" indent="-228600" eaLnBrk="1" hangingPunct="1">
              <a:spcBef>
                <a:spcPct val="0"/>
              </a:spcBef>
              <a:buFont typeface="+mj-lt"/>
              <a:buAutoNum type="arabicPeriod" startAt="3"/>
            </a:pPr>
            <a:r>
              <a:rPr lang="en-US" baseline="0" dirty="0" smtClean="0">
                <a:ea typeface="ＭＳ Ｐゴシック" pitchFamily="34" charset="-128"/>
              </a:rPr>
              <a:t>http://mule1.dataone.org/ArchitectureDocs-current/design/PIDs.html</a:t>
            </a:r>
          </a:p>
          <a:p>
            <a:pPr marL="0" lvl="0" indent="0" eaLnBrk="1" hangingPunct="1">
              <a:spcBef>
                <a:spcPct val="0"/>
              </a:spcBef>
              <a:buFont typeface="Arial" pitchFamily="34" charset="0"/>
              <a:buNone/>
            </a:pP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17</a:t>
            </a:fld>
            <a:endParaRPr lang="en-US"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Step 3: Be sure to have data contributors review their metadata to ensure validity and organizational correctness.  Are the processes correct? Is your contribution adequately represented and reflected? Is your organization properly recognized and is the funding organization properly recognized? Be sure to get management and sponsor approval on the data publication including the content, presentation, and manner in which contributors are identified.</a:t>
            </a: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18</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 topics covered in this lesson  include: the role of data sharing within the lifecycle, the value of data sharing, concerns about data sharing, and methods for making data sharable.</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Step 4: Publish your metadata in data portals and clearinghouses.  Seek out relevant government portals and portals developed by specific communities of practice. </a:t>
            </a: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19</a:t>
            </a:fld>
            <a:endParaRPr lang="en-US"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In addition to Data Clearinghouses and portals, consider publishing your metadata at project or program websites that describe program activities. You can place links within online lessons, outreach products, and into training related resources. For example one can publish their metadata to a WAF, or Web-Accessible folder, that enables direct search and discovery without going through a portal or clearinghouse application. Community or Public Clouds are similar to WAFs. Public and communal clouds offer generous bandwidths and a shared storage system which provides an effective method for data sharing. </a:t>
            </a:r>
          </a:p>
          <a:p>
            <a:pPr eaLnBrk="1" hangingPunct="1">
              <a:spcBef>
                <a:spcPct val="0"/>
              </a:spcBef>
            </a:pPr>
            <a:endParaRPr lang="en-US" baseline="30000" dirty="0" smtClean="0">
              <a:ea typeface="ＭＳ Ｐゴシック" pitchFamily="34" charset="-128"/>
            </a:endParaRPr>
          </a:p>
          <a:p>
            <a:r>
              <a:rPr lang="en-US" i="0" baseline="30000" dirty="0" smtClean="0"/>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p>
          <a:p>
            <a:r>
              <a:rPr lang="en-US" i="0" baseline="30000" dirty="0" smtClean="0"/>
              <a:t>7</a:t>
            </a:r>
            <a:r>
              <a:rPr lang="en-US" i="1" dirty="0" smtClean="0"/>
              <a:t>Roxana </a:t>
            </a:r>
            <a:r>
              <a:rPr lang="en-US" i="1" dirty="0" err="1" smtClean="0"/>
              <a:t>Geambasu</a:t>
            </a:r>
            <a:r>
              <a:rPr lang="en-US" i="1" dirty="0" smtClean="0"/>
              <a:t>, Steven D. Gribble, Henry M. Levy. "</a:t>
            </a:r>
            <a:r>
              <a:rPr lang="en-US" i="1" dirty="0" err="1" smtClean="0"/>
              <a:t>CloudViews</a:t>
            </a:r>
            <a:r>
              <a:rPr lang="en-US" i="1" dirty="0" smtClean="0"/>
              <a:t>: Communal Data Sharing in Public Clouds." In Proceedings of the </a:t>
            </a:r>
            <a:r>
              <a:rPr lang="en-US" i="1" dirty="0" smtClean="0">
                <a:hlinkClick r:id="rId3"/>
              </a:rPr>
              <a:t>First USENIX Workshop on Hot Topics in Cloud Computing (</a:t>
            </a:r>
            <a:r>
              <a:rPr lang="en-US" i="1" dirty="0" err="1" smtClean="0">
                <a:hlinkClick r:id="rId3"/>
              </a:rPr>
              <a:t>HotCloud</a:t>
            </a:r>
            <a:r>
              <a:rPr lang="en-US" i="1" dirty="0" smtClean="0">
                <a:hlinkClick r:id="rId3"/>
              </a:rPr>
              <a:t>)</a:t>
            </a:r>
            <a:r>
              <a:rPr lang="en-US" i="1" dirty="0" smtClean="0"/>
              <a:t>, San Diego, USA, June 2009. </a:t>
            </a:r>
            <a:br>
              <a:rPr lang="en-US" i="1" dirty="0" smtClean="0"/>
            </a:br>
            <a:r>
              <a:rPr lang="en-US" i="1" dirty="0" smtClean="0"/>
              <a:t>Paper: [</a:t>
            </a:r>
            <a:r>
              <a:rPr lang="en-US" i="1" dirty="0" smtClean="0">
                <a:hlinkClick r:id="rId4" action="ppaction://hlinkfile"/>
              </a:rPr>
              <a:t>PDF</a:t>
            </a:r>
            <a:r>
              <a:rPr lang="en-US" i="1" dirty="0" smtClean="0"/>
              <a:t>]; Presentation: [</a:t>
            </a:r>
            <a:r>
              <a:rPr lang="en-US" i="1" dirty="0" smtClean="0">
                <a:hlinkClick r:id="rId5" action="ppaction://hlinkpres?slideindex=1&amp;slidetitle="/>
              </a:rPr>
              <a:t>PPT</a:t>
            </a:r>
            <a:r>
              <a:rPr lang="en-US" i="1" dirty="0" smtClean="0"/>
              <a:t>],[</a:t>
            </a:r>
            <a:r>
              <a:rPr lang="en-US" i="1" dirty="0" smtClean="0">
                <a:hlinkClick r:id="rId6" action="ppaction://hlinkfile"/>
              </a:rPr>
              <a:t>PDF</a:t>
            </a:r>
            <a:r>
              <a:rPr lang="en-US" i="1" dirty="0" smtClean="0"/>
              <a:t>]; [</a:t>
            </a:r>
            <a:r>
              <a:rPr lang="en-US" i="1" dirty="0" smtClean="0">
                <a:hlinkClick r:id="rId7" action="ppaction://hlinkfile"/>
              </a:rPr>
              <a:t>BIBTEX</a:t>
            </a:r>
            <a:r>
              <a:rPr lang="en-US" dirty="0" smtClean="0"/>
              <a:t>]. </a:t>
            </a:r>
          </a:p>
          <a:p>
            <a:pPr marL="628650" lvl="1" indent="-171450">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20</a:t>
            </a:fld>
            <a:endParaRPr lang="en-US"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i="0" baseline="30000" dirty="0" smtClean="0"/>
          </a:p>
          <a:p>
            <a:r>
              <a:rPr lang="en-US" sz="1200" kern="1200" dirty="0" smtClean="0">
                <a:solidFill>
                  <a:schemeClr val="tx1"/>
                </a:solidFill>
                <a:effectLst/>
                <a:latin typeface="+mn-lt"/>
                <a:ea typeface="ＭＳ Ｐゴシック" charset="-128"/>
                <a:cs typeface="ＭＳ Ｐゴシック" charset="-128"/>
              </a:rPr>
              <a:t>Data Sharing ethics require researchers to follow some basic best practices.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First, make sure your data is available by documenting and publishing your data using standard formats and protocols. </a:t>
            </a:r>
          </a:p>
          <a:p>
            <a:r>
              <a:rPr lang="en-US" sz="1200" kern="1200" dirty="0" smtClean="0">
                <a:solidFill>
                  <a:schemeClr val="tx1"/>
                </a:solidFill>
                <a:effectLst/>
                <a:latin typeface="+mn-lt"/>
                <a:ea typeface="ＭＳ Ｐゴシック" charset="-128"/>
                <a:cs typeface="ＭＳ Ｐゴシック" charset="-128"/>
              </a:rPr>
              <a:t>Second, promote data use via presentations and meetings and make others aware of your data and findings. Third, solicit and be open to feedback from data users and address identified issues to improve your data.  Lastly, monitor publications and websites for data use and address any misapplications found.</a:t>
            </a:r>
          </a:p>
          <a:p>
            <a:endParaRPr lang="en-US" i="0" baseline="3000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indent="0" algn="l" defTabSz="457200" rtl="0" eaLnBrk="0" fontAlgn="base" latinLnBrk="0" hangingPunct="0">
              <a:lnSpc>
                <a:spcPct val="100000"/>
              </a:lnSpc>
              <a:spcBef>
                <a:spcPct val="30000"/>
              </a:spcBef>
              <a:spcAft>
                <a:spcPct val="0"/>
              </a:spcAft>
              <a:buClrTx/>
              <a:buSzTx/>
              <a:buFontTx/>
              <a:buNone/>
              <a:tabLst/>
              <a:defRPr/>
            </a:pPr>
            <a:r>
              <a:rPr lang="en-US" i="0" baseline="30000" dirty="0" smtClean="0"/>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21</a:t>
            </a:fld>
            <a:endParaRPr lang="en-US"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 2003, a group of scientists from the National Institutes of Health, the Food and Drug Administration, drug and medical imaging industries, universities, and nonprofit groups joined in a collaborative effort to find the biological markers that show the progression of Alzheimer’s disease in the human brain.       </a:t>
            </a:r>
            <a:r>
              <a:rPr lang="en-US" sz="1200" u="sng" kern="1200" dirty="0" smtClean="0">
                <a:solidFill>
                  <a:schemeClr val="tx1"/>
                </a:solidFill>
                <a:effectLst/>
                <a:latin typeface="+mn-lt"/>
                <a:ea typeface="ＭＳ Ｐゴシック" charset="-128"/>
                <a:cs typeface="ＭＳ Ｐゴシック" charset="-128"/>
                <a:hlinkClick r:id="rId3"/>
              </a:rPr>
              <a:t> </a:t>
            </a:r>
            <a:r>
              <a:rPr lang="en-US" sz="1200" kern="1200" dirty="0" smtClean="0">
                <a:solidFill>
                  <a:schemeClr val="tx1"/>
                </a:solidFill>
                <a:effectLst/>
                <a:latin typeface="+mn-lt"/>
                <a:ea typeface="ＭＳ Ｐゴシック" charset="-128"/>
                <a:cs typeface="ＭＳ Ｐゴシック" charset="-128"/>
              </a:rPr>
              <a:t> </a:t>
            </a:r>
          </a:p>
          <a:p>
            <a:pPr lvl="0"/>
            <a:r>
              <a:rPr lang="en-US" sz="1200" kern="1200" dirty="0" smtClean="0">
                <a:solidFill>
                  <a:schemeClr val="tx1"/>
                </a:solidFill>
                <a:effectLst/>
                <a:latin typeface="+mn-lt"/>
                <a:ea typeface="ＭＳ Ｐゴシック" charset="-128"/>
                <a:cs typeface="ＭＳ Ｐゴシック" charset="-128"/>
              </a:rPr>
              <a:t>The goal of this project was to do research on a massive scale that would involve sharing and making accessible all the data available to anyone in the world with a computer. </a:t>
            </a:r>
          </a:p>
          <a:p>
            <a:pPr lvl="0"/>
            <a:r>
              <a:rPr lang="en-US" sz="1200" kern="1200" dirty="0" smtClean="0">
                <a:solidFill>
                  <a:schemeClr val="tx1"/>
                </a:solidFill>
                <a:effectLst/>
                <a:latin typeface="+mn-lt"/>
                <a:ea typeface="ＭＳ Ｐゴシック" charset="-128"/>
                <a:cs typeface="ＭＳ Ｐゴシック" charset="-128"/>
              </a:rPr>
              <a:t>Dr. John </a:t>
            </a:r>
            <a:r>
              <a:rPr lang="en-US" sz="1200" kern="1200" dirty="0" err="1" smtClean="0">
                <a:solidFill>
                  <a:schemeClr val="tx1"/>
                </a:solidFill>
                <a:effectLst/>
                <a:latin typeface="+mn-lt"/>
                <a:ea typeface="ＭＳ Ｐゴシック" charset="-128"/>
                <a:cs typeface="ＭＳ Ｐゴシック" charset="-128"/>
              </a:rPr>
              <a:t>Trojanowski</a:t>
            </a:r>
            <a:r>
              <a:rPr lang="en-US" sz="1200" kern="1200" dirty="0" smtClean="0">
                <a:solidFill>
                  <a:schemeClr val="tx1"/>
                </a:solidFill>
                <a:effectLst/>
                <a:latin typeface="+mn-lt"/>
                <a:ea typeface="ＭＳ Ｐゴシック" charset="-128"/>
                <a:cs typeface="ＭＳ Ｐゴシック" charset="-128"/>
              </a:rPr>
              <a:t>, an Alzheimer’s researcher at the University of Pennsylvania, stated “It’s not science the way most of us have practiced it in our careers. But we all realized that we would never get biomarkers unless all of us parked our egos and intellectual-property noses outside the door and agreed that all of our data would be made public immediately.”  </a:t>
            </a:r>
          </a:p>
          <a:p>
            <a:pPr lvl="0"/>
            <a:r>
              <a:rPr lang="en-US" sz="1200" b="0" i="1" kern="1200" dirty="0" smtClean="0">
                <a:solidFill>
                  <a:srgbClr val="C00000"/>
                </a:solidFill>
                <a:effectLst/>
                <a:latin typeface="+mn-lt"/>
                <a:ea typeface="ＭＳ Ｐゴシック" charset="-128"/>
                <a:cs typeface="ＭＳ Ｐゴシック" charset="-128"/>
              </a:rPr>
              <a:t>[Our “Data in Real Life” segment features a news report on this research. (?)]  </a:t>
            </a:r>
          </a:p>
          <a:p>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22</a:t>
            </a:fld>
            <a:endParaRPr lang="en-US"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 summary, data sharing adds value to the data. As such, it is the responsibility of the researcher to share their data. Metadata should be created for data resources to support data accountability, liability and usability. Research sponsors expect, and increasingly require, data to be shared.</a:t>
            </a: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THIS CONCLUDES Lesson 2.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To assess your learning on the content presented in this lesson, proceed to the next slide take the quiz. </a:t>
            </a:r>
            <a:endParaRPr lang="en-US" sz="1200" kern="1200" dirty="0" smtClean="0">
              <a:solidFill>
                <a:schemeClr val="tx1"/>
              </a:solidFill>
              <a:effectLst/>
              <a:latin typeface="+mn-lt"/>
              <a:ea typeface="ＭＳ Ｐゴシック" charset="-128"/>
              <a:cs typeface="ＭＳ Ｐゴシック" charset="-128"/>
            </a:endParaRPr>
          </a:p>
          <a:p>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23</a:t>
            </a:fld>
            <a:endParaRPr lang="en-US"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24</a:t>
            </a:fld>
            <a:endParaRPr lang="en-US"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25</a:t>
            </a:fld>
            <a:endParaRPr lang="en-US"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26</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After completing this lesson, you will be able to recognize the benefits of sharing scientific data, address concerns about sharing data, outline a process for making data sharable, and identify mechanisms for sharing data.</a:t>
            </a: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The </a:t>
            </a:r>
            <a:r>
              <a:rPr lang="en-US" baseline="0" dirty="0" smtClean="0">
                <a:ea typeface="ＭＳ Ｐゴシック" pitchFamily="34" charset="-128"/>
              </a:rPr>
              <a:t>Data Life Cycle is a continuum of data development, manipulation, management, and storage stages.</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Data sharing should be addressed throughout</a:t>
            </a:r>
            <a:r>
              <a:rPr lang="en-US" baseline="0" dirty="0" smtClean="0">
                <a:ea typeface="ＭＳ Ｐゴシック" pitchFamily="34" charset="-128"/>
              </a:rPr>
              <a:t> the Data Life Cycle</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34" charset="-128"/>
            </a:endParaRPr>
          </a:p>
          <a:p>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a:t>
            </a:fld>
            <a:endParaRPr 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mn-lt"/>
                <a:ea typeface="ＭＳ Ｐゴシック" charset="-128"/>
                <a:cs typeface="ＭＳ Ｐゴシック" charset="-128"/>
              </a:rPr>
              <a:t>Effective data sharing requires careful thought during each stage of the data development process including: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description and documentation of the data process, content, and character;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deposition and storage of the data in a location from which it can be accessed or shared;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preservation of the data using a format and media that enable long term reuse; and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making the data discoverable by publishing information about the data in research publications, data clearinghouses and data distribution portals.</a:t>
            </a:r>
          </a:p>
          <a:p>
            <a:pPr marL="171450" indent="-171450">
              <a:buFont typeface="Arial" pitchFamily="34" charset="0"/>
              <a:buChar char="•"/>
            </a:pPr>
            <a:endParaRPr lang="en-US" baseline="0" dirty="0" smtClean="0">
              <a:ea typeface="ＭＳ Ｐゴシック" pitchFamily="34" charset="-128"/>
            </a:endParaRPr>
          </a:p>
          <a:p>
            <a:pPr marL="171450" indent="-171450">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Why expend the extra effort to share data? </a:t>
            </a:r>
            <a:r>
              <a:rPr lang="en-US" sz="1200" kern="1200" dirty="0" smtClean="0">
                <a:solidFill>
                  <a:schemeClr val="tx1"/>
                </a:solidFill>
                <a:effectLst/>
                <a:latin typeface="+mn-lt"/>
                <a:ea typeface="ＭＳ Ｐゴシック" charset="-128"/>
                <a:cs typeface="ＭＳ Ｐゴシック" charset="-128"/>
              </a:rPr>
              <a:t>Because it benefits the public, the research sponsor, the research community and, perhaps most importantly, the researcher.</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6</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How does the public benefit from shared research? </a:t>
            </a:r>
          </a:p>
          <a:p>
            <a:pPr eaLnBrk="1" hangingPunct="1">
              <a:spcBef>
                <a:spcPct val="0"/>
              </a:spcBef>
            </a:pPr>
            <a:r>
              <a:rPr lang="en-US" dirty="0" smtClean="0">
                <a:ea typeface="ＭＳ Ｐゴシック" pitchFamily="34" charset="-128"/>
              </a:rPr>
              <a:t>The</a:t>
            </a:r>
            <a:r>
              <a:rPr lang="en-US" baseline="0" dirty="0" smtClean="0">
                <a:ea typeface="ＭＳ Ｐゴシック" pitchFamily="34" charset="-128"/>
              </a:rPr>
              <a:t> more informed the public the better they are able to understand and contribute toward effective public and personal decisions:</a:t>
            </a:r>
          </a:p>
          <a:p>
            <a:pPr marL="171450" indent="-171450" eaLnBrk="1" hangingPunct="1">
              <a:spcBef>
                <a:spcPct val="0"/>
              </a:spcBef>
              <a:buFont typeface="Arial" pitchFamily="34" charset="0"/>
              <a:buChar char="•"/>
            </a:pPr>
            <a:r>
              <a:rPr lang="en-US" baseline="0" dirty="0" smtClean="0">
                <a:ea typeface="ＭＳ Ｐゴシック" pitchFamily="34" charset="-128"/>
              </a:rPr>
              <a:t>environmental and economic planning </a:t>
            </a:r>
          </a:p>
          <a:p>
            <a:pPr marL="171450" indent="-171450" eaLnBrk="1" hangingPunct="1">
              <a:spcBef>
                <a:spcPct val="0"/>
              </a:spcBef>
              <a:buFont typeface="Arial" pitchFamily="34" charset="0"/>
              <a:buChar char="•"/>
            </a:pPr>
            <a:r>
              <a:rPr lang="en-US" baseline="0" dirty="0" smtClean="0">
                <a:ea typeface="ＭＳ Ｐゴシック" pitchFamily="34" charset="-128"/>
              </a:rPr>
              <a:t>federal, state and local policies</a:t>
            </a:r>
          </a:p>
          <a:p>
            <a:pPr marL="171450" indent="-171450" eaLnBrk="1" hangingPunct="1">
              <a:spcBef>
                <a:spcPct val="0"/>
              </a:spcBef>
              <a:buFont typeface="Arial" pitchFamily="34" charset="0"/>
              <a:buChar char="•"/>
            </a:pPr>
            <a:r>
              <a:rPr lang="en-US" baseline="0" dirty="0" smtClean="0">
                <a:ea typeface="ＭＳ Ｐゴシック" pitchFamily="34" charset="-128"/>
              </a:rPr>
              <a:t>social choices such as voting, use of tax dollars and education options</a:t>
            </a:r>
          </a:p>
          <a:p>
            <a:pPr marL="171450" indent="-171450" eaLnBrk="1" hangingPunct="1">
              <a:spcBef>
                <a:spcPct val="0"/>
              </a:spcBef>
              <a:buFont typeface="Arial" pitchFamily="34" charset="0"/>
              <a:buChar char="•"/>
            </a:pPr>
            <a:r>
              <a:rPr lang="en-US" baseline="0" dirty="0" smtClean="0">
                <a:ea typeface="ＭＳ Ｐゴシック" pitchFamily="34" charset="-128"/>
              </a:rPr>
              <a:t>personal lifestyles and health choices such as exercise, smoking, and nutrition</a:t>
            </a:r>
          </a:p>
          <a:p>
            <a:pPr marL="0" indent="0" eaLnBrk="1" hangingPunct="1">
              <a:spcBef>
                <a:spcPct val="0"/>
              </a:spcBef>
              <a:buFont typeface="Arial" pitchFamily="34" charset="0"/>
              <a:buNone/>
            </a:pPr>
            <a:r>
              <a:rPr lang="en-US" baseline="30000" dirty="0" smtClean="0">
                <a:ea typeface="ＭＳ Ｐゴシック" pitchFamily="34" charset="-128"/>
              </a:rPr>
              <a:t>2</a:t>
            </a:r>
            <a:r>
              <a:rPr lang="en-US" dirty="0" smtClean="0"/>
              <a:t>Australian Bureau of Statistics, National Statistical Service (2009) A good practice guide to sharing your data with others, </a:t>
            </a:r>
            <a:r>
              <a:rPr lang="en-US" dirty="0" err="1" smtClean="0"/>
              <a:t>Vers</a:t>
            </a:r>
            <a:r>
              <a:rPr lang="en-US" dirty="0" smtClean="0"/>
              <a:t>. 1. </a:t>
            </a:r>
            <a:r>
              <a:rPr lang="en-US" dirty="0" smtClean="0">
                <a:hlinkClick r:id="rId3"/>
              </a:rPr>
              <a:t>http://www.nss.gov.au/nss/home.nsf/NSS/E6C05AE57C80D737CA25761D002FD676?opendocument</a:t>
            </a:r>
            <a:r>
              <a:rPr lang="en-US" dirty="0" smtClean="0"/>
              <a:t> </a:t>
            </a:r>
          </a:p>
          <a:p>
            <a:pPr marL="0" indent="0" eaLnBrk="1" hangingPunct="1">
              <a:spcBef>
                <a:spcPct val="0"/>
              </a:spcBef>
              <a:buFont typeface="Arial" pitchFamily="34" charset="0"/>
              <a:buNone/>
            </a:pPr>
            <a:r>
              <a:rPr lang="en-US" sz="1200" kern="1200" baseline="30000" dirty="0" smtClean="0">
                <a:solidFill>
                  <a:schemeClr val="tx1"/>
                </a:solidFill>
                <a:effectLst/>
                <a:latin typeface="+mn-lt"/>
                <a:ea typeface="ＭＳ Ｐゴシック" charset="-128"/>
                <a:cs typeface="ＭＳ Ｐゴシック" charset="-128"/>
              </a:rPr>
              <a:t>8</a:t>
            </a:r>
            <a:r>
              <a:rPr lang="en-US" sz="1200" kern="1200" dirty="0" smtClean="0">
                <a:solidFill>
                  <a:schemeClr val="tx1"/>
                </a:solidFill>
                <a:effectLst/>
                <a:latin typeface="+mn-lt"/>
                <a:ea typeface="ＭＳ Ｐゴシック" charset="-128"/>
                <a:cs typeface="ＭＳ Ｐゴシック" charset="-128"/>
              </a:rPr>
              <a:t>Niu, J. (2006). Reward and Punishment Mechanisms for Research Data Sharing. IASSIST Quarterly, Winter 2006.</a:t>
            </a:r>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	</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7</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Why do research sponsors encourage data sharing? Because sponsors have an obligation to maximize the investment of research dollars.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Data sharing enhances the value of the research investment by</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enabling</a:t>
            </a:r>
            <a:r>
              <a:rPr lang="en-US" sz="1200" kern="1200" baseline="0" dirty="0" smtClean="0">
                <a:solidFill>
                  <a:schemeClr val="tx1"/>
                </a:solidFill>
                <a:effectLst/>
                <a:latin typeface="+mn-lt"/>
                <a:ea typeface="ＭＳ Ｐゴシック" charset="-128"/>
                <a:cs typeface="ＭＳ Ｐゴシック" charset="-128"/>
              </a:rPr>
              <a:t> external reviewers to </a:t>
            </a:r>
            <a:r>
              <a:rPr lang="en-US" sz="1200" kern="1200" dirty="0" smtClean="0">
                <a:solidFill>
                  <a:schemeClr val="tx1"/>
                </a:solidFill>
                <a:effectLst/>
                <a:latin typeface="+mn-lt"/>
                <a:ea typeface="ＭＳ Ｐゴシック" charset="-128"/>
                <a:cs typeface="ＭＳ Ｐゴシック" charset="-128"/>
              </a:rPr>
              <a:t>verify the</a:t>
            </a:r>
            <a:r>
              <a:rPr lang="en-US" sz="1200" kern="1200" baseline="0" dirty="0" smtClean="0">
                <a:solidFill>
                  <a:schemeClr val="tx1"/>
                </a:solidFill>
                <a:effectLst/>
                <a:latin typeface="+mn-lt"/>
                <a:ea typeface="ＭＳ Ｐゴシック" charset="-128"/>
                <a:cs typeface="ＭＳ Ｐゴシック" charset="-128"/>
              </a:rPr>
              <a:t> project </a:t>
            </a:r>
            <a:r>
              <a:rPr lang="en-US" sz="1200" kern="1200" dirty="0" smtClean="0">
                <a:solidFill>
                  <a:schemeClr val="tx1"/>
                </a:solidFill>
                <a:effectLst/>
                <a:latin typeface="+mn-lt"/>
                <a:ea typeface="ＭＳ Ｐゴシック" charset="-128"/>
                <a:cs typeface="ＭＳ Ｐゴシック" charset="-128"/>
              </a:rPr>
              <a:t>performance metrics and outcomes. This not only increases the credibility of the data but also spurs new research that can</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build upon the initial investment and advance the science rather than duplicate expenditures. </a:t>
            </a:r>
          </a:p>
          <a:p>
            <a:r>
              <a:rPr lang="en-US" sz="1200" baseline="30000" dirty="0" smtClean="0">
                <a:ea typeface="ＭＳ Ｐゴシック" pitchFamily="34" charset="-128"/>
              </a:rPr>
              <a:t>1</a:t>
            </a:r>
            <a:r>
              <a:rPr lang="en-US" sz="1200" u="sng" kern="1200" dirty="0" smtClean="0">
                <a:solidFill>
                  <a:schemeClr val="tx1"/>
                </a:solidFill>
                <a:effectLst/>
                <a:latin typeface="+mn-lt"/>
                <a:ea typeface="ＭＳ Ｐゴシック" charset="-128"/>
                <a:cs typeface="ＭＳ Ｐゴシック" charset="-128"/>
                <a:hlinkClick r:id="rId3"/>
              </a:rPr>
              <a:t>Guide to social science data preparation and archiving</a:t>
            </a:r>
            <a:r>
              <a:rPr lang="en-US" sz="1200" kern="1200" dirty="0" smtClean="0">
                <a:solidFill>
                  <a:schemeClr val="tx1"/>
                </a:solidFill>
                <a:effectLst/>
                <a:latin typeface="+mn-lt"/>
                <a:ea typeface="ＭＳ Ｐゴシック" charset="-128"/>
                <a:cs typeface="ＭＳ Ｐゴシック" charset="-128"/>
              </a:rPr>
              <a:t>: Best practice throughout the data life cycle, 4th edition (ICPSR, 2009)</a:t>
            </a:r>
          </a:p>
          <a:p>
            <a:pPr marL="0" marR="0" lvl="0" indent="0" algn="l" defTabSz="457200" rtl="0" eaLnBrk="1" fontAlgn="base" latinLnBrk="0" hangingPunct="1">
              <a:lnSpc>
                <a:spcPct val="100000"/>
              </a:lnSpc>
              <a:spcBef>
                <a:spcPct val="30000"/>
              </a:spcBef>
              <a:spcAft>
                <a:spcPct val="0"/>
              </a:spcAft>
              <a:buClrTx/>
              <a:buSzTx/>
              <a:buFont typeface="Arial" pitchFamily="34" charset="0"/>
              <a:buNone/>
              <a:tabLst/>
              <a:defRPr/>
            </a:pPr>
            <a:endParaRPr lang="en-US" sz="1200" baseline="30000" dirty="0" smtClean="0">
              <a:ea typeface="ＭＳ Ｐゴシック" pitchFamily="34" charset="-128"/>
            </a:endParaRPr>
          </a:p>
          <a:p>
            <a:pPr marL="0" marR="0" lvl="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sz="1200" baseline="30000" dirty="0" smtClean="0">
                <a:ea typeface="ＭＳ Ｐゴシック" pitchFamily="34" charset="-128"/>
              </a:rPr>
              <a:t>3 </a:t>
            </a:r>
            <a:r>
              <a:rPr lang="en-US" dirty="0" err="1" smtClean="0"/>
              <a:t>Piwowar</a:t>
            </a:r>
            <a:r>
              <a:rPr lang="en-US" dirty="0" smtClean="0"/>
              <a:t>, H.A. (2011). </a:t>
            </a:r>
            <a:r>
              <a:rPr lang="en-US" b="0" dirty="0" smtClean="0"/>
              <a:t>A new task for NSF reviewers:  Recognizing the value of data reuse. http://researchremix.wordpress.com/2011/05/28/dear-nsf-reviewers/ </a:t>
            </a:r>
          </a:p>
          <a:p>
            <a:pPr marL="0" lvl="0" indent="0" eaLnBrk="1" hangingPunct="1">
              <a:buFont typeface="Arial" pitchFamily="34" charset="0"/>
              <a:buNone/>
            </a:pPr>
            <a:endParaRPr lang="en-US" baseline="0" dirty="0" smtClean="0">
              <a:ea typeface="ＭＳ Ｐゴシック" pitchFamily="34" charset="-128"/>
            </a:endParaRPr>
          </a:p>
          <a:p>
            <a:pPr marL="0" lvl="0" indent="0" eaLnBrk="1" hangingPunct="1">
              <a:buFont typeface="Arial" pitchFamily="34" charset="0"/>
              <a:buNone/>
            </a:pPr>
            <a:endParaRPr lang="en-US" dirty="0" smtClean="0">
              <a:ea typeface="ＭＳ Ｐゴシック" pitchFamily="34" charset="-128"/>
            </a:endParaRPr>
          </a:p>
          <a:p>
            <a:pPr marL="171450" indent="-171450" eaLnBrk="1" hangingPunct="1">
              <a:spcBef>
                <a:spcPct val="0"/>
              </a:spcBef>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8</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11/14/12</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SzPct val="90000"/>
              <a:buFont typeface="Arial" pitchFamily="34" charset="0"/>
              <a:buChar char="•"/>
              <a:defRPr sz="2400"/>
            </a:lvl1pPr>
            <a:lvl2pPr algn="l">
              <a:buSzPct val="100000"/>
              <a:defRPr sz="2000"/>
            </a:lvl2pPr>
            <a:lvl3pPr algn="l">
              <a:buClr>
                <a:schemeClr val="accent1"/>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chemeClr val="accent1">
                    <a:lumMod val="75000"/>
                  </a:schemeClr>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Data Sharing</a:t>
            </a:r>
            <a:endParaRPr lang="en-US" dirty="0">
              <a:solidFill>
                <a:schemeClr val="bg1">
                  <a:lumMod val="65000"/>
                </a:schemeClr>
              </a:solidFill>
              <a:latin typeface="Calibri" charset="0"/>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11/14/12</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11/14/12</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11/14/12</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mule1.dataone.org/ArchitectureDocs-current/design/PIDs.html" TargetMode="External"/><Relationship Id="rId4" Type="http://schemas.openxmlformats.org/officeDocument/2006/relationships/hyperlink" Target="http://dx.doi.org/10.5061/dryad.20"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nytimes.com/info/alzheimers-disease/?inline=nyt-classifier" TargetMode="External"/><Relationship Id="rId4" Type="http://schemas.openxmlformats.org/officeDocument/2006/relationships/hyperlink" Target="http://www.nytimes.com/2010/08/13/health/research/13alzheimer.html"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ww.nss.gov.au/nss/home.nsf/NSS/E6C05AE57C80D737CA25761D002FD676?opendocument" TargetMode="External"/><Relationship Id="rId5" Type="http://schemas.openxmlformats.org/officeDocument/2006/relationships/hyperlink" Target="http://researchremix.wordpress.com/2011/05/28/dear-nsf-reviewers/"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redwood.berkeley.edu/fsommer/papers/teetersetal08.pdf" TargetMode="External"/><Relationship Id="rId4" Type="http://schemas.openxmlformats.org/officeDocument/2006/relationships/hyperlink" Target="http://grants.nih.gov/grants/policy/data_sharing/data_sharing_guidance.htm" TargetMode="External"/><Relationship Id="rId5" Type="http://schemas.openxmlformats.org/officeDocument/2006/relationships/hyperlink" Target="http://www.usenix.org/event/hotcloud09/cfp/" TargetMode="External"/><Relationship Id="rId6" Type="http://schemas.openxmlformats.org/officeDocument/2006/relationships/hyperlink" Target="http://www.cs.washington.edu/homes/roxana/acads/projects/cloudviews/hotcloud09-geambasu.pdf" TargetMode="External"/><Relationship Id="rId7" Type="http://schemas.openxmlformats.org/officeDocument/2006/relationships/hyperlink" Target="http://www.cs.washington.edu/homes/roxana/acads/projects/cloudviews/hotcloud09-geambasu-presentation.ppt" TargetMode="External"/><Relationship Id="rId8" Type="http://schemas.openxmlformats.org/officeDocument/2006/relationships/hyperlink" Target="http://www.cs.washington.edu/homes/roxana/acads/projects/cloudviews/hotcloud09-geambasu-presentation.pdf"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orks.bepress.com/borgman/23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67775"/>
            <a:ext cx="9144000" cy="1183519"/>
          </a:xfrm>
        </p:spPr>
        <p:txBody>
          <a:bodyPr>
            <a:noAutofit/>
          </a:bodyPr>
          <a:lstStyle/>
          <a:p>
            <a:pPr eaLnBrk="1" fontAlgn="auto" hangingPunct="1">
              <a:spcAft>
                <a:spcPts val="0"/>
              </a:spcAft>
              <a:defRPr/>
            </a:pPr>
            <a:r>
              <a:rPr lang="en-US" sz="4900" dirty="0" smtClean="0">
                <a:solidFill>
                  <a:srgbClr val="227A8A"/>
                </a:solidFill>
              </a:rPr>
              <a:t>Tutorials on Data Management</a:t>
            </a:r>
            <a:endParaRPr lang="en-US" sz="4400" dirty="0" smtClean="0">
              <a:solidFill>
                <a:schemeClr val="accent1">
                  <a:lumMod val="75000"/>
                </a:schemeClr>
              </a:solidFill>
            </a:endParaRPr>
          </a:p>
        </p:txBody>
      </p:sp>
      <p:sp>
        <p:nvSpPr>
          <p:cNvPr id="3" name="Rectangle 2"/>
          <p:cNvSpPr/>
          <p:nvPr/>
        </p:nvSpPr>
        <p:spPr>
          <a:xfrm>
            <a:off x="0" y="1914907"/>
            <a:ext cx="9144000" cy="461665"/>
          </a:xfrm>
          <a:prstGeom prst="rect">
            <a:avLst/>
          </a:prstGeom>
        </p:spPr>
        <p:txBody>
          <a:bodyPr wrap="square">
            <a:spAutoFit/>
          </a:bodyPr>
          <a:lstStyle/>
          <a:p>
            <a:pPr algn="ctr"/>
            <a:r>
              <a:rPr lang="en-US" sz="2400" dirty="0" smtClean="0">
                <a:solidFill>
                  <a:schemeClr val="tx1">
                    <a:lumMod val="50000"/>
                    <a:lumOff val="50000"/>
                  </a:schemeClr>
                </a:solidFill>
                <a:latin typeface="+mn-lt"/>
              </a:rPr>
              <a:t>Lesson </a:t>
            </a:r>
            <a:r>
              <a:rPr lang="en-US" sz="2400" dirty="0">
                <a:solidFill>
                  <a:schemeClr val="tx1">
                    <a:lumMod val="50000"/>
                    <a:lumOff val="50000"/>
                  </a:schemeClr>
                </a:solidFill>
                <a:latin typeface="+mn-lt"/>
              </a:rPr>
              <a:t>2</a:t>
            </a:r>
            <a:r>
              <a:rPr lang="en-US" sz="2400" dirty="0" smtClean="0">
                <a:solidFill>
                  <a:schemeClr val="tx1">
                    <a:lumMod val="50000"/>
                    <a:lumOff val="50000"/>
                  </a:schemeClr>
                </a:solidFill>
                <a:latin typeface="+mn-lt"/>
              </a:rPr>
              <a:t>: Data Sharing</a:t>
            </a:r>
          </a:p>
        </p:txBody>
      </p:sp>
      <p:sp>
        <p:nvSpPr>
          <p:cNvPr id="7" name="TextBox 6"/>
          <p:cNvSpPr txBox="1"/>
          <p:nvPr/>
        </p:nvSpPr>
        <p:spPr>
          <a:xfrm rot="16200000">
            <a:off x="4689500" y="3785591"/>
            <a:ext cx="3337200" cy="230832"/>
          </a:xfrm>
          <a:prstGeom prst="rect">
            <a:avLst/>
          </a:prstGeom>
          <a:noFill/>
        </p:spPr>
        <p:txBody>
          <a:bodyPr wrap="square" rtlCol="0">
            <a:spAutoFit/>
          </a:bodyPr>
          <a:lstStyle/>
          <a:p>
            <a:r>
              <a:rPr lang="en-US" sz="900" dirty="0" smtClean="0">
                <a:solidFill>
                  <a:schemeClr val="bg1">
                    <a:lumMod val="75000"/>
                  </a:schemeClr>
                </a:solidFill>
              </a:rPr>
              <a:t>Photo by Michelle Chang. All Rights Reserved</a:t>
            </a:r>
            <a:endParaRPr lang="en-US" sz="900" dirty="0">
              <a:solidFill>
                <a:schemeClr val="bg1">
                  <a:lumMod val="7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3031425" y="3048000"/>
            <a:ext cx="3243609" cy="243270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marL="0" indent="0">
              <a:buNone/>
            </a:pPr>
            <a:r>
              <a:rPr lang="en-US" dirty="0" smtClean="0">
                <a:ea typeface="ＭＳ Ｐゴシック" pitchFamily="34" charset="-128"/>
              </a:rPr>
              <a:t>Access to related research enables community members to:</a:t>
            </a:r>
          </a:p>
          <a:p>
            <a:pPr lvl="1">
              <a:buClr>
                <a:srgbClr val="177F8A"/>
              </a:buClr>
              <a:buFont typeface="Courier New" pitchFamily="49" charset="0"/>
              <a:buChar char="o"/>
            </a:pPr>
            <a:r>
              <a:rPr lang="en-US" dirty="0" smtClean="0">
                <a:ea typeface="ＭＳ Ｐゴシック" pitchFamily="34" charset="-128"/>
              </a:rPr>
              <a:t>build </a:t>
            </a:r>
            <a:r>
              <a:rPr lang="en-US" dirty="0">
                <a:ea typeface="ＭＳ Ｐゴシック" pitchFamily="34" charset="-128"/>
              </a:rPr>
              <a:t>upon the work of others and further, rather than repeat, the </a:t>
            </a:r>
            <a:r>
              <a:rPr lang="en-US" dirty="0" smtClean="0">
                <a:ea typeface="ＭＳ Ｐゴシック" pitchFamily="34" charset="-128"/>
              </a:rPr>
              <a:t>science</a:t>
            </a:r>
            <a:r>
              <a:rPr lang="en-US" baseline="30000" dirty="0" smtClean="0">
                <a:ea typeface="ＭＳ Ｐゴシック" pitchFamily="34" charset="-128"/>
              </a:rPr>
              <a:t>4</a:t>
            </a:r>
          </a:p>
          <a:p>
            <a:pPr lvl="1">
              <a:buClr>
                <a:srgbClr val="177F8A"/>
              </a:buClr>
              <a:buFont typeface="Courier New" pitchFamily="49" charset="0"/>
              <a:buChar char="o"/>
            </a:pPr>
            <a:r>
              <a:rPr lang="en-US" dirty="0">
                <a:ea typeface="ＭＳ Ｐゴシック" pitchFamily="34" charset="-128"/>
              </a:rPr>
              <a:t>perform meta analyses that cannot be performed with individual datasets or laboratories</a:t>
            </a:r>
            <a:r>
              <a:rPr lang="en-US" baseline="30000" dirty="0">
                <a:ea typeface="ＭＳ Ｐゴシック" pitchFamily="34" charset="-128"/>
              </a:rPr>
              <a:t>5</a:t>
            </a:r>
          </a:p>
          <a:p>
            <a:pPr lvl="1">
              <a:buClr>
                <a:srgbClr val="177F8A"/>
              </a:buClr>
              <a:buFont typeface="Courier New" pitchFamily="49" charset="0"/>
              <a:buChar char="o"/>
            </a:pPr>
            <a:r>
              <a:rPr lang="en-US" dirty="0">
                <a:ea typeface="ＭＳ Ｐゴシック" pitchFamily="34" charset="-128"/>
              </a:rPr>
              <a:t>share resources and perspectives so that comprehension is expanded and enhanced</a:t>
            </a:r>
            <a:r>
              <a:rPr lang="en-US" baseline="30000" dirty="0">
                <a:ea typeface="ＭＳ Ｐゴシック" pitchFamily="34" charset="-128"/>
              </a:rPr>
              <a:t>5</a:t>
            </a:r>
          </a:p>
          <a:p>
            <a:pPr lvl="1">
              <a:buClr>
                <a:srgbClr val="177F8A"/>
              </a:buClr>
              <a:buFont typeface="Courier New" pitchFamily="49" charset="0"/>
              <a:buChar char="o"/>
            </a:pPr>
            <a:endParaRPr lang="en-US" dirty="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pPr marL="393192" lvl="1" indent="0">
              <a:buNone/>
            </a:pPr>
            <a:endParaRPr lang="en-US"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261257"/>
            <a:ext cx="9144000" cy="929027"/>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Scientific Community</a:t>
            </a:r>
          </a:p>
        </p:txBody>
      </p:sp>
      <p:pic>
        <p:nvPicPr>
          <p:cNvPr id="4098" name="Picture 2" descr="C:\Users\emcee\Desktop\2825556579_d4852be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764794"/>
            <a:ext cx="3511260" cy="2275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5617433" y="4620501"/>
            <a:ext cx="2676102" cy="369332"/>
          </a:xfrm>
          <a:prstGeom prst="rect">
            <a:avLst/>
          </a:prstGeom>
          <a:noFill/>
        </p:spPr>
        <p:txBody>
          <a:bodyPr wrap="square" rtlCol="0">
            <a:spAutoFit/>
          </a:bodyPr>
          <a:lstStyle/>
          <a:p>
            <a:r>
              <a:rPr lang="en-US" sz="900" dirty="0" smtClean="0">
                <a:solidFill>
                  <a:schemeClr val="bg1">
                    <a:lumMod val="75000"/>
                  </a:schemeClr>
                </a:solidFill>
              </a:rPr>
              <a:t>CC image by Lawrence Berkeley National Laboratory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marL="0" indent="0">
              <a:buNone/>
            </a:pPr>
            <a:r>
              <a:rPr lang="en-US" dirty="0" smtClean="0">
                <a:ea typeface="ＭＳ Ｐゴシック" pitchFamily="34" charset="-128"/>
              </a:rPr>
              <a:t>Access to related research enables community members to (cont’d):</a:t>
            </a:r>
          </a:p>
          <a:p>
            <a:pPr lvl="1">
              <a:buClr>
                <a:schemeClr val="accent1">
                  <a:lumMod val="75000"/>
                </a:schemeClr>
              </a:buClr>
              <a:buFont typeface="Courier New" pitchFamily="49" charset="0"/>
              <a:buChar char="o"/>
            </a:pPr>
            <a:r>
              <a:rPr lang="en-US" dirty="0" smtClean="0">
                <a:ea typeface="ＭＳ Ｐゴシック" pitchFamily="34" charset="-128"/>
              </a:rPr>
              <a:t>increase transparency, reproducibility and comparability of results</a:t>
            </a:r>
            <a:r>
              <a:rPr lang="en-US" baseline="30000" dirty="0" smtClean="0">
                <a:ea typeface="ＭＳ Ｐゴシック" pitchFamily="34" charset="-128"/>
              </a:rPr>
              <a:t>5</a:t>
            </a:r>
            <a:r>
              <a:rPr lang="en-US" dirty="0" smtClean="0">
                <a:ea typeface="ＭＳ Ｐゴシック" pitchFamily="34" charset="-128"/>
              </a:rPr>
              <a:t> </a:t>
            </a:r>
          </a:p>
          <a:p>
            <a:pPr lvl="1">
              <a:buClr>
                <a:schemeClr val="accent1">
                  <a:lumMod val="75000"/>
                </a:schemeClr>
              </a:buClr>
              <a:buFont typeface="Courier New" pitchFamily="49" charset="0"/>
              <a:buChar char="o"/>
            </a:pPr>
            <a:r>
              <a:rPr lang="en-US" dirty="0" smtClean="0">
                <a:ea typeface="ＭＳ Ｐゴシック" pitchFamily="34" charset="-128"/>
              </a:rPr>
              <a:t>expand methodology assessment, recommendations and improvement</a:t>
            </a:r>
            <a:r>
              <a:rPr lang="en-US" baseline="30000" dirty="0" smtClean="0">
                <a:ea typeface="ＭＳ Ｐゴシック" pitchFamily="34" charset="-128"/>
              </a:rPr>
              <a:t>6</a:t>
            </a:r>
            <a:endParaRPr lang="en-US" dirty="0" smtClean="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educate new researchers as to the most current and significant findings</a:t>
            </a:r>
            <a:r>
              <a:rPr lang="en-US" baseline="30000" dirty="0" smtClean="0">
                <a:ea typeface="ＭＳ Ｐゴシック" pitchFamily="34" charset="-128"/>
              </a:rPr>
              <a:t>6</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Scientific Community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a:buClr>
                <a:srgbClr val="177F8A"/>
              </a:buClr>
              <a:buSzPct val="100000"/>
              <a:buNone/>
            </a:pPr>
            <a:r>
              <a:rPr lang="en-US" dirty="0" smtClean="0">
                <a:ea typeface="ＭＳ Ｐゴシック" pitchFamily="34" charset="-128"/>
              </a:rPr>
              <a:t>Scientists that share data gain the benefit of:</a:t>
            </a:r>
          </a:p>
          <a:p>
            <a:pPr lvl="1">
              <a:buClr>
                <a:schemeClr val="accent1">
                  <a:lumMod val="75000"/>
                </a:schemeClr>
              </a:buClr>
              <a:buFont typeface="Courier New" pitchFamily="49" charset="0"/>
              <a:buChar char="o"/>
            </a:pPr>
            <a:r>
              <a:rPr lang="en-US" dirty="0" smtClean="0">
                <a:ea typeface="ＭＳ Ｐゴシック" pitchFamily="34" charset="-128"/>
              </a:rPr>
              <a:t>research sponsor recognition as an authoritative source and wise investment</a:t>
            </a:r>
          </a:p>
          <a:p>
            <a:pPr lvl="1">
              <a:buClr>
                <a:schemeClr val="accent1">
                  <a:lumMod val="75000"/>
                </a:schemeClr>
              </a:buClr>
              <a:buFont typeface="Courier New" pitchFamily="49" charset="0"/>
              <a:buChar char="o"/>
            </a:pPr>
            <a:r>
              <a:rPr lang="en-US" dirty="0" smtClean="0">
                <a:ea typeface="ＭＳ Ｐゴシック" pitchFamily="34" charset="-128"/>
              </a:rPr>
              <a:t>improved data quality due to expanded use, field checks, and feedback</a:t>
            </a:r>
          </a:p>
          <a:p>
            <a:pPr lvl="1">
              <a:buClr>
                <a:schemeClr val="accent1">
                  <a:lumMod val="75000"/>
                </a:schemeClr>
              </a:buClr>
              <a:buFont typeface="Courier New" pitchFamily="49" charset="0"/>
              <a:buChar char="o"/>
            </a:pPr>
            <a:r>
              <a:rPr lang="en-US" dirty="0" smtClean="0">
                <a:ea typeface="ＭＳ Ｐゴシック" pitchFamily="34" charset="-128"/>
              </a:rPr>
              <a:t>greater opportunity for data exchange</a:t>
            </a:r>
          </a:p>
          <a:p>
            <a:pPr lvl="1">
              <a:buClr>
                <a:schemeClr val="accent1">
                  <a:lumMod val="75000"/>
                </a:schemeClr>
              </a:buClr>
              <a:buFont typeface="Courier New" pitchFamily="49" charset="0"/>
              <a:buChar char="o"/>
            </a:pPr>
            <a:r>
              <a:rPr lang="en-US" dirty="0" smtClean="0">
                <a:ea typeface="ＭＳ Ｐゴシック" pitchFamily="34" charset="-128"/>
              </a:rPr>
              <a:t>improved connections to scientific network, peers, and potential collaborators</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the Scientist</a:t>
            </a:r>
          </a:p>
        </p:txBody>
      </p:sp>
      <p:pic>
        <p:nvPicPr>
          <p:cNvPr id="3074" name="Picture 2" descr="C:\Users\emcee\Desktop\5750162705_18245155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453" y="4224923"/>
            <a:ext cx="3107673" cy="2069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986390" y="4860928"/>
            <a:ext cx="2676102" cy="369332"/>
          </a:xfrm>
          <a:prstGeom prst="rect">
            <a:avLst/>
          </a:prstGeom>
          <a:noFill/>
        </p:spPr>
        <p:txBody>
          <a:bodyPr wrap="square" rtlCol="0">
            <a:spAutoFit/>
          </a:bodyPr>
          <a:lstStyle/>
          <a:p>
            <a:r>
              <a:rPr lang="en-US" sz="900" dirty="0" smtClean="0">
                <a:solidFill>
                  <a:schemeClr val="bg1">
                    <a:lumMod val="75000"/>
                  </a:schemeClr>
                </a:solidFill>
              </a:rPr>
              <a:t>CC image by SLU Madrid  Campus</a:t>
            </a:r>
          </a:p>
          <a:p>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dirty="0" smtClean="0">
                <a:ea typeface="ＭＳ Ｐゴシック" pitchFamily="34" charset="-128"/>
              </a:rPr>
              <a:t>Even if the value of data sharing is recognized, concerns remain as to the impacts of increased data exposure.</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pic>
        <p:nvPicPr>
          <p:cNvPr id="1026" name="Picture 2" descr="C:\Users\Quercus2\Desktop\cyberhades.jpg"/>
          <p:cNvPicPr>
            <a:picLocks noChangeAspect="1" noChangeArrowheads="1"/>
          </p:cNvPicPr>
          <p:nvPr/>
        </p:nvPicPr>
        <p:blipFill>
          <a:blip r:embed="rId3"/>
          <a:srcRect/>
          <a:stretch>
            <a:fillRect/>
          </a:stretch>
        </p:blipFill>
        <p:spPr bwMode="auto">
          <a:xfrm>
            <a:off x="2763837" y="2932386"/>
            <a:ext cx="3737701" cy="2476227"/>
          </a:xfrm>
          <a:prstGeom prst="rect">
            <a:avLst/>
          </a:prstGeom>
          <a:noFill/>
        </p:spPr>
      </p:pic>
      <p:sp>
        <p:nvSpPr>
          <p:cNvPr id="7" name="TextBox 6"/>
          <p:cNvSpPr txBox="1"/>
          <p:nvPr/>
        </p:nvSpPr>
        <p:spPr>
          <a:xfrm rot="16200000">
            <a:off x="5228105" y="4044045"/>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CyberHades</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4" name="Table 3"/>
          <p:cNvGraphicFramePr>
            <a:graphicFrameLocks noGrp="1"/>
          </p:cNvGraphicFramePr>
          <p:nvPr>
            <p:extLst>
              <p:ext uri="{D42A27DB-BD31-4B8C-83A1-F6EECF244321}">
                <p14:modId xmlns:p14="http://schemas.microsoft.com/office/powerpoint/2010/main" val="89184527"/>
              </p:ext>
            </p:extLst>
          </p:nvPr>
        </p:nvGraphicFramePr>
        <p:xfrm>
          <a:off x="803275" y="1360488"/>
          <a:ext cx="7548563" cy="4618038"/>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security and confidentiality of sensitive data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lack of acknowledgement / credit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loss of advantage when competing for research dollars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2166678"/>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4205112"/>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3236694"/>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5122731"/>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14" name="Table 13"/>
          <p:cNvGraphicFramePr>
            <a:graphicFrameLocks noGrp="1"/>
          </p:cNvGraphicFramePr>
          <p:nvPr/>
        </p:nvGraphicFramePr>
        <p:xfrm>
          <a:off x="803275" y="1360488"/>
          <a:ext cx="7548563" cy="4618038"/>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security and confidentiality of sensitive data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lack of acknowledgement / credit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loss of advantage when competing for research dollars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15" name="Group 5"/>
          <p:cNvGrpSpPr>
            <a:grpSpLocks/>
          </p:cNvGrpSpPr>
          <p:nvPr/>
        </p:nvGrpSpPr>
        <p:grpSpPr bwMode="auto">
          <a:xfrm>
            <a:off x="4724400" y="1833563"/>
            <a:ext cx="3525838" cy="1447800"/>
            <a:chOff x="4724400" y="1896438"/>
            <a:chExt cx="3525520" cy="1448011"/>
          </a:xfrm>
        </p:grpSpPr>
        <p:sp>
          <p:nvSpPr>
            <p:cNvPr id="16" name="Rectangle 15"/>
            <p:cNvSpPr>
              <a:spLocks noChangeArrowheads="1"/>
            </p:cNvSpPr>
            <p:nvPr/>
          </p:nvSpPr>
          <p:spPr bwMode="auto">
            <a:xfrm>
              <a:off x="4724400" y="2123483"/>
              <a:ext cx="3525520" cy="83355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17"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9"/>
          <p:cNvGrpSpPr>
            <a:grpSpLocks/>
          </p:cNvGrpSpPr>
          <p:nvPr/>
        </p:nvGrpSpPr>
        <p:grpSpPr bwMode="auto">
          <a:xfrm>
            <a:off x="4716463" y="2917825"/>
            <a:ext cx="3525837" cy="1447800"/>
            <a:chOff x="4724400" y="1896438"/>
            <a:chExt cx="3525520" cy="1448011"/>
          </a:xfrm>
        </p:grpSpPr>
        <p:sp>
          <p:nvSpPr>
            <p:cNvPr id="19" name="Rectangle 18"/>
            <p:cNvSpPr>
              <a:spLocks noChangeArrowheads="1"/>
            </p:cNvSpPr>
            <p:nvPr/>
          </p:nvSpPr>
          <p:spPr bwMode="auto">
            <a:xfrm>
              <a:off x="4724400" y="2123484"/>
              <a:ext cx="3525520" cy="83355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20"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2"/>
          <p:cNvGrpSpPr>
            <a:grpSpLocks/>
          </p:cNvGrpSpPr>
          <p:nvPr/>
        </p:nvGrpSpPr>
        <p:grpSpPr bwMode="auto">
          <a:xfrm>
            <a:off x="4716463" y="4843463"/>
            <a:ext cx="3525837" cy="1449387"/>
            <a:chOff x="4724400" y="1896438"/>
            <a:chExt cx="3525520" cy="1448011"/>
          </a:xfrm>
        </p:grpSpPr>
        <p:sp>
          <p:nvSpPr>
            <p:cNvPr id="22" name="Rectangle 21"/>
            <p:cNvSpPr>
              <a:spLocks noChangeArrowheads="1"/>
            </p:cNvSpPr>
            <p:nvPr/>
          </p:nvSpPr>
          <p:spPr bwMode="auto">
            <a:xfrm>
              <a:off x="4724400" y="2123234"/>
              <a:ext cx="3525520" cy="83264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23"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18"/>
          <p:cNvGrpSpPr>
            <a:grpSpLocks/>
          </p:cNvGrpSpPr>
          <p:nvPr/>
        </p:nvGrpSpPr>
        <p:grpSpPr bwMode="auto">
          <a:xfrm>
            <a:off x="4716463" y="3878263"/>
            <a:ext cx="3525837" cy="1447800"/>
            <a:chOff x="4724400" y="1896438"/>
            <a:chExt cx="3525520" cy="1448011"/>
          </a:xfrm>
        </p:grpSpPr>
        <p:sp>
          <p:nvSpPr>
            <p:cNvPr id="25" name="Rectangle 24"/>
            <p:cNvSpPr>
              <a:spLocks noChangeArrowheads="1"/>
            </p:cNvSpPr>
            <p:nvPr/>
          </p:nvSpPr>
          <p:spPr bwMode="auto">
            <a:xfrm>
              <a:off x="4724400" y="2123483"/>
              <a:ext cx="3525520" cy="83355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26"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5" name="Table 4"/>
          <p:cNvGraphicFramePr>
            <a:graphicFrameLocks noGrp="1"/>
          </p:cNvGraphicFramePr>
          <p:nvPr>
            <p:extLst>
              <p:ext uri="{D42A27DB-BD31-4B8C-83A1-F6EECF244321}">
                <p14:modId xmlns:p14="http://schemas.microsoft.com/office/powerpoint/2010/main" val="939528309"/>
              </p:ext>
            </p:extLst>
          </p:nvPr>
        </p:nvGraphicFramePr>
        <p:xfrm>
          <a:off x="803275" y="1276350"/>
          <a:ext cx="7464425" cy="4672013"/>
        </p:xfrm>
        <a:graphic>
          <a:graphicData uri="http://schemas.openxmlformats.org/drawingml/2006/table">
            <a:tbl>
              <a:tblPr/>
              <a:tblGrid>
                <a:gridCol w="3732997"/>
                <a:gridCol w="3731428"/>
              </a:tblGrid>
              <a:tr h="5181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ea typeface="ＭＳ Ｐゴシック" charset="-128"/>
                          <a:cs typeface="Arial" charset="0"/>
                        </a:rPr>
                        <a:t>Concern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ea typeface="ＭＳ Ｐゴシック" charset="-128"/>
                          <a:cs typeface="Arial" charset="0"/>
                        </a:rPr>
                        <a:t>Solution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145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inappropriate use due to misunderstanding of research purpose or parameters</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provide rich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Abstract, Purpose, Use Constraints </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and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Supplemental</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Information</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 where needed</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107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security and confidentiality of sensitive data</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the metadata does NOT contain the data</a:t>
                      </a:r>
                    </a:p>
                    <a:p>
                      <a:pPr marL="342900" marR="0" lvl="0" indent="-342900" algn="l" defTabSz="457200" rtl="0" eaLnBrk="1" fontAlgn="base" latinLnBrk="0" hangingPunct="1">
                        <a:lnSpc>
                          <a:spcPct val="100000"/>
                        </a:lnSpc>
                        <a:spcBef>
                          <a:spcPct val="0"/>
                        </a:spcBef>
                        <a:spcAft>
                          <a:spcPct val="0"/>
                        </a:spcAft>
                        <a:buClrTx/>
                        <a:buSzTx/>
                        <a:buFont typeface="Arial" charset="0"/>
                        <a:buChar char="•"/>
                        <a:tabLst/>
                      </a:pPr>
                      <a:r>
                        <a:rPr kumimoji="0" lang="en-US" sz="2000" b="0" i="1" u="none" strike="noStrike" cap="none" normalizeH="0" baseline="0" dirty="0" smtClean="0">
                          <a:ln>
                            <a:noFill/>
                          </a:ln>
                          <a:solidFill>
                            <a:srgbClr val="000000"/>
                          </a:solidFill>
                          <a:effectLst/>
                          <a:latin typeface="Calibri" charset="0"/>
                          <a:ea typeface="ＭＳ Ｐゴシック" charset="-128"/>
                          <a:cs typeface="Arial" charset="0"/>
                        </a:rPr>
                        <a:t>Use Constraints </a:t>
                      </a: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specify who may access the data and how</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226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lack of acknowledgement / credit</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specify a </a:t>
                      </a:r>
                      <a:r>
                        <a:rPr kumimoji="0" lang="en-US" sz="2000" b="1" i="0" u="none" strike="noStrike" cap="none" normalizeH="0" baseline="0" smtClean="0">
                          <a:ln>
                            <a:noFill/>
                          </a:ln>
                          <a:solidFill>
                            <a:srgbClr val="000000"/>
                          </a:solidFill>
                          <a:effectLst/>
                          <a:latin typeface="Calibri" charset="0"/>
                          <a:ea typeface="ＭＳ Ｐゴシック" charset="-128"/>
                          <a:cs typeface="Arial" charset="0"/>
                        </a:rPr>
                        <a:t>required</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 data citation within the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Use Constraints </a:t>
                      </a:r>
                      <a:endParaRPr kumimoji="0" lang="en-US" sz="2000" b="0" i="0" u="none" strike="noStrike" cap="none" normalizeH="0" baseline="0" smtClean="0">
                        <a:ln>
                          <a:noFill/>
                        </a:ln>
                        <a:solidFill>
                          <a:srgbClr val="000000"/>
                        </a:solidFill>
                        <a:effectLst/>
                        <a:latin typeface="Calibri" charset="0"/>
                        <a:ea typeface="ＭＳ Ｐゴシック" charset="-128"/>
                        <a:cs typeface="Arial" charset="0"/>
                      </a:endParaRP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05903">
                <a:tc>
                  <a:txBody>
                    <a:bodyPr/>
                    <a:lstStyle/>
                    <a:p>
                      <a:pPr marL="0" lvl="0" indent="0" defTabSz="137160" eaLnBrk="1" hangingPunct="1">
                        <a:spcBef>
                          <a:spcPct val="0"/>
                        </a:spcBef>
                        <a:buFont typeface="Arial" pitchFamily="34" charset="0"/>
                        <a:buNone/>
                      </a:pPr>
                      <a:r>
                        <a:rPr lang="en-US" sz="2000" baseline="0" dirty="0" smtClean="0">
                          <a:ea typeface="ＭＳ Ｐゴシック" pitchFamily="34" charset="-128"/>
                        </a:rPr>
                        <a:t>loss data insight and competitive advantage when vying for research dollars</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create second, public version with generalized </a:t>
                      </a:r>
                      <a:r>
                        <a:rPr kumimoji="0" lang="en-US" sz="2000" b="0" i="1" u="none" strike="noStrike" cap="none" normalizeH="0" baseline="0" dirty="0" smtClean="0">
                          <a:ln>
                            <a:noFill/>
                          </a:ln>
                          <a:solidFill>
                            <a:srgbClr val="000000"/>
                          </a:solidFill>
                          <a:effectLst/>
                          <a:latin typeface="Calibri" charset="0"/>
                          <a:ea typeface="ＭＳ Ｐゴシック" charset="-128"/>
                          <a:cs typeface="Arial" charset="0"/>
                        </a:rPr>
                        <a:t>Data Processing Description</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b="1" dirty="0" smtClean="0">
                <a:ea typeface="ＭＳ Ｐゴシック" pitchFamily="34" charset="-128"/>
              </a:rPr>
              <a:t>Step One:</a:t>
            </a:r>
          </a:p>
          <a:p>
            <a:pPr marL="0" indent="0">
              <a:buNone/>
            </a:pPr>
            <a:r>
              <a:rPr lang="en-US" dirty="0" smtClean="0">
                <a:ea typeface="ＭＳ Ｐゴシック" pitchFamily="34" charset="-128"/>
              </a:rPr>
              <a:t>Create robust metadata that is discoverable</a:t>
            </a:r>
          </a:p>
          <a:p>
            <a:pPr lvl="1">
              <a:buClr>
                <a:schemeClr val="accent1">
                  <a:lumMod val="75000"/>
                </a:schemeClr>
              </a:buClr>
              <a:buFont typeface="Courier New" pitchFamily="49" charset="0"/>
              <a:buChar char="o"/>
            </a:pPr>
            <a:r>
              <a:rPr lang="en-US" dirty="0" smtClean="0">
                <a:ea typeface="ＭＳ Ｐゴシック" pitchFamily="34" charset="-128"/>
              </a:rPr>
              <a:t>specify geography and time periods</a:t>
            </a:r>
          </a:p>
          <a:p>
            <a:pPr lvl="1">
              <a:buClr>
                <a:schemeClr val="accent1">
                  <a:lumMod val="75000"/>
                </a:schemeClr>
              </a:buClr>
              <a:buFont typeface="Courier New" pitchFamily="49" charset="0"/>
              <a:buChar char="o"/>
            </a:pPr>
            <a:r>
              <a:rPr lang="en-US" dirty="0" smtClean="0">
                <a:ea typeface="ＭＳ Ｐゴシック" pitchFamily="34" charset="-128"/>
              </a:rPr>
              <a:t>use discipline specific theme, place and temporal keywords, thesauri, and </a:t>
            </a:r>
            <a:r>
              <a:rPr lang="en-US" dirty="0" err="1" smtClean="0">
                <a:ea typeface="ＭＳ Ｐゴシック" pitchFamily="34" charset="-128"/>
              </a:rPr>
              <a:t>ontologies</a:t>
            </a:r>
            <a:endParaRPr lang="en-US" dirty="0" smtClean="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describe attributes</a:t>
            </a:r>
          </a:p>
          <a:p>
            <a:pPr lvl="1">
              <a:buClr>
                <a:schemeClr val="accent1">
                  <a:lumMod val="75000"/>
                </a:schemeClr>
              </a:buClr>
              <a:buFont typeface="Courier New" pitchFamily="49" charset="0"/>
              <a:buChar char="o"/>
            </a:pPr>
            <a:r>
              <a:rPr lang="en-US" dirty="0" smtClean="0">
                <a:ea typeface="ＭＳ Ｐゴシック" pitchFamily="34" charset="-128"/>
              </a:rPr>
              <a:t>include links to associated data catalogues, data downloads, project websites, etc.</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b="1" dirty="0" smtClean="0">
                <a:ea typeface="ＭＳ Ｐゴシック" pitchFamily="34" charset="-128"/>
              </a:rPr>
              <a:t>Step Two:</a:t>
            </a:r>
          </a:p>
          <a:p>
            <a:pPr marL="0" indent="0">
              <a:buNone/>
            </a:pPr>
            <a:r>
              <a:rPr lang="en-US" dirty="0" smtClean="0">
                <a:ea typeface="ＭＳ Ｐゴシック" pitchFamily="34" charset="-128"/>
              </a:rPr>
              <a:t>Include archival and reference information</a:t>
            </a:r>
          </a:p>
          <a:p>
            <a:pPr lvl="1">
              <a:buClr>
                <a:schemeClr val="accent1">
                  <a:lumMod val="75000"/>
                </a:schemeClr>
              </a:buClr>
              <a:buFont typeface="Courier New" pitchFamily="49" charset="0"/>
              <a:buChar char="o"/>
            </a:pPr>
            <a:r>
              <a:rPr lang="en-US" dirty="0" smtClean="0">
                <a:ea typeface="ＭＳ Ｐゴシック" pitchFamily="34" charset="-128"/>
              </a:rPr>
              <a:t>properly formatted data citations for the data and all sources</a:t>
            </a:r>
          </a:p>
          <a:p>
            <a:pPr lvl="1">
              <a:buClr>
                <a:schemeClr val="accent1">
                  <a:lumMod val="75000"/>
                </a:schemeClr>
              </a:buClr>
              <a:buFont typeface="Courier New" pitchFamily="49" charset="0"/>
              <a:buChar char="o"/>
            </a:pPr>
            <a:r>
              <a:rPr lang="en-US" dirty="0" smtClean="0">
                <a:ea typeface="ＭＳ Ｐゴシック" pitchFamily="34" charset="-128"/>
              </a:rPr>
              <a:t>Universally Unique Identifiers (UUID) that uniquely identify your data and help to link the data with the metadata</a:t>
            </a:r>
            <a:br>
              <a:rPr lang="en-US" dirty="0" smtClean="0">
                <a:ea typeface="ＭＳ Ｐゴシック" pitchFamily="34" charset="-128"/>
              </a:rPr>
            </a:br>
            <a:r>
              <a:rPr lang="en-US" i="1" dirty="0" smtClean="0">
                <a:ea typeface="ＭＳ Ｐゴシック" pitchFamily="34" charset="-128"/>
              </a:rPr>
              <a:t>See the </a:t>
            </a:r>
            <a:r>
              <a:rPr lang="en-US" i="1" dirty="0" err="1" smtClean="0">
                <a:ea typeface="ＭＳ Ｐゴシック" pitchFamily="34" charset="-128"/>
              </a:rPr>
              <a:t>DataONE</a:t>
            </a:r>
            <a:r>
              <a:rPr lang="en-US" i="1" dirty="0" smtClean="0">
                <a:ea typeface="ＭＳ Ｐゴシック" pitchFamily="34" charset="-128"/>
              </a:rPr>
              <a:t> unique identifier guidance at:</a:t>
            </a:r>
          </a:p>
          <a:p>
            <a:pPr marL="457200" lvl="1" indent="0">
              <a:buNone/>
            </a:pPr>
            <a:r>
              <a:rPr lang="en-US" dirty="0" smtClean="0">
                <a:solidFill>
                  <a:schemeClr val="bg2">
                    <a:lumMod val="10000"/>
                  </a:schemeClr>
                </a:solidFill>
                <a:ea typeface="ＭＳ Ｐゴシック" pitchFamily="34" charset="-128"/>
                <a:hlinkClick r:id="rId3"/>
              </a:rPr>
              <a:t>http://mule1.dataone.org/ArchitectureDocs-current/design/PIDs.html</a:t>
            </a:r>
            <a:r>
              <a:rPr lang="en-US" dirty="0" smtClean="0">
                <a:solidFill>
                  <a:schemeClr val="bg2">
                    <a:lumMod val="10000"/>
                  </a:schemeClr>
                </a:solidFill>
                <a:ea typeface="ＭＳ Ｐゴシック" pitchFamily="34" charset="-128"/>
              </a:rPr>
              <a:t> </a:t>
            </a:r>
          </a:p>
          <a:p>
            <a:pPr marL="0" lvl="1" indent="0">
              <a:buNone/>
            </a:pPr>
            <a:endParaRPr lang="en-US" sz="2400" dirty="0">
              <a:ea typeface="ＭＳ Ｐゴシック" pitchFamily="34" charset="-128"/>
            </a:endParaRPr>
          </a:p>
          <a:p>
            <a:pPr marL="0" lvl="1" indent="0">
              <a:buNone/>
            </a:pPr>
            <a:r>
              <a:rPr lang="en-US" sz="1800" b="1" dirty="0" smtClean="0">
                <a:ea typeface="ＭＳ Ｐゴシック" pitchFamily="34" charset="-128"/>
              </a:rPr>
              <a:t>Data Citation </a:t>
            </a:r>
            <a:r>
              <a:rPr lang="en-US" sz="1800" b="1" dirty="0" smtClean="0">
                <a:ea typeface="ＭＳ Ｐゴシック" charset="-128"/>
              </a:rPr>
              <a:t>Example</a:t>
            </a:r>
            <a:r>
              <a:rPr lang="en-US" sz="1700" b="1" dirty="0" smtClean="0">
                <a:ea typeface="ＭＳ Ｐゴシック" charset="-128"/>
              </a:rPr>
              <a:t>: </a:t>
            </a:r>
            <a:r>
              <a:rPr lang="en-US" sz="1700" dirty="0" err="1" smtClean="0">
                <a:ea typeface="ＭＳ Ｐゴシック" charset="-128"/>
              </a:rPr>
              <a:t>Sidlauskas</a:t>
            </a:r>
            <a:r>
              <a:rPr lang="en-US" sz="1700" dirty="0">
                <a:ea typeface="ＭＳ Ｐゴシック" charset="-128"/>
              </a:rPr>
              <a:t>, B. 2007. Data from: Testing for unequal rates of morphological diversification in the absence of a detailed phylogeny: a case study from </a:t>
            </a:r>
            <a:r>
              <a:rPr lang="en-US" sz="1700" dirty="0" err="1">
                <a:ea typeface="ＭＳ Ｐゴシック" charset="-128"/>
              </a:rPr>
              <a:t>characiform</a:t>
            </a:r>
            <a:r>
              <a:rPr lang="en-US" sz="1700" dirty="0">
                <a:ea typeface="ＭＳ Ｐゴシック" charset="-128"/>
              </a:rPr>
              <a:t> fishes. Dryad Digital Repository. </a:t>
            </a:r>
            <a:r>
              <a:rPr lang="en-US" sz="1700" dirty="0">
                <a:ea typeface="ＭＳ Ｐゴシック" charset="-128"/>
                <a:hlinkClick r:id="rId4"/>
              </a:rPr>
              <a:t>doi:10.5061/dryad.20</a:t>
            </a:r>
            <a:endParaRPr lang="en-US" sz="1700" dirty="0">
              <a:ea typeface="ＭＳ Ｐゴシック"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b="1" dirty="0" smtClean="0">
                <a:ea typeface="ＭＳ Ｐゴシック" pitchFamily="34" charset="-128"/>
              </a:rPr>
              <a:t>Step Three:</a:t>
            </a:r>
            <a:endParaRPr lang="en-US" dirty="0" smtClean="0">
              <a:ea typeface="ＭＳ Ｐゴシック" pitchFamily="34" charset="-128"/>
            </a:endParaRPr>
          </a:p>
          <a:p>
            <a:pPr marL="0" indent="0">
              <a:buNone/>
            </a:pPr>
            <a:r>
              <a:rPr lang="en-US" dirty="0" smtClean="0">
                <a:ea typeface="ＭＳ Ｐゴシック" pitchFamily="34" charset="-128"/>
              </a:rPr>
              <a:t>Have data contributors review your metadata to ensure validity and organizational ‘correctness’?</a:t>
            </a:r>
          </a:p>
          <a:p>
            <a:pPr lvl="1">
              <a:buClr>
                <a:schemeClr val="accent1">
                  <a:lumMod val="75000"/>
                </a:schemeClr>
              </a:buClr>
              <a:buFont typeface="Courier New" pitchFamily="49" charset="0"/>
              <a:buChar char="o"/>
            </a:pPr>
            <a:r>
              <a:rPr lang="en-US" dirty="0" smtClean="0">
                <a:ea typeface="ＭＳ Ｐゴシック" pitchFamily="34" charset="-128"/>
              </a:rPr>
              <a:t>are the processes described accurately?</a:t>
            </a:r>
          </a:p>
          <a:p>
            <a:pPr lvl="1">
              <a:buClr>
                <a:schemeClr val="accent1">
                  <a:lumMod val="75000"/>
                </a:schemeClr>
              </a:buClr>
              <a:buFont typeface="Courier New" pitchFamily="49" charset="0"/>
              <a:buChar char="o"/>
            </a:pPr>
            <a:r>
              <a:rPr lang="en-US" dirty="0" smtClean="0">
                <a:ea typeface="ＭＳ Ｐゴシック" pitchFamily="34" charset="-128"/>
              </a:rPr>
              <a:t>are all contributions adequately identified?</a:t>
            </a:r>
          </a:p>
          <a:p>
            <a:pPr lvl="1">
              <a:buClr>
                <a:schemeClr val="accent1">
                  <a:lumMod val="75000"/>
                </a:schemeClr>
              </a:buClr>
              <a:buFont typeface="Courier New" pitchFamily="49" charset="0"/>
              <a:buChar char="o"/>
            </a:pPr>
            <a:r>
              <a:rPr lang="en-US" dirty="0" smtClean="0">
                <a:ea typeface="ＭＳ Ｐゴシック" pitchFamily="34" charset="-128"/>
              </a:rPr>
              <a:t>has management reviewed the product and documentation?</a:t>
            </a:r>
          </a:p>
          <a:p>
            <a:pPr lvl="1">
              <a:buClr>
                <a:schemeClr val="accent1">
                  <a:lumMod val="75000"/>
                </a:schemeClr>
              </a:buClr>
              <a:buFont typeface="Courier New" pitchFamily="49" charset="0"/>
              <a:buChar char="o"/>
            </a:pPr>
            <a:r>
              <a:rPr lang="en-US" dirty="0" smtClean="0">
                <a:ea typeface="ＭＳ Ｐゴシック" pitchFamily="34" charset="-128"/>
              </a:rPr>
              <a:t>is the funding organization properly recognized?</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ea typeface="ＭＳ Ｐゴシック" pitchFamily="34" charset="-128"/>
              </a:rPr>
              <a:t>Data Sharing Within the Data Lifecycle</a:t>
            </a:r>
          </a:p>
          <a:p>
            <a:pPr>
              <a:buClr>
                <a:srgbClr val="177F8A"/>
              </a:buClr>
              <a:buSzPct val="100000"/>
            </a:pPr>
            <a:r>
              <a:rPr lang="en-US" dirty="0" smtClean="0">
                <a:ea typeface="ＭＳ Ｐゴシック" pitchFamily="34" charset="-128"/>
              </a:rPr>
              <a:t>Value of Data Sharing</a:t>
            </a:r>
          </a:p>
          <a:p>
            <a:pPr>
              <a:buClr>
                <a:srgbClr val="177F8A"/>
              </a:buClr>
              <a:buSzPct val="100000"/>
            </a:pPr>
            <a:r>
              <a:rPr lang="en-US" dirty="0" smtClean="0">
                <a:ea typeface="ＭＳ Ｐゴシック" pitchFamily="34" charset="-128"/>
              </a:rPr>
              <a:t>Concerns About Data Sharing</a:t>
            </a:r>
          </a:p>
          <a:p>
            <a:pPr>
              <a:buClr>
                <a:srgbClr val="177F8A"/>
              </a:buClr>
              <a:buSzPct val="100000"/>
            </a:pPr>
            <a:r>
              <a:rPr lang="en-US" dirty="0" smtClean="0">
                <a:ea typeface="ＭＳ Ｐゴシック" pitchFamily="34" charset="-128"/>
              </a:rPr>
              <a:t>Methods for Making Data Sharable</a:t>
            </a:r>
          </a:p>
          <a:p>
            <a:pPr marL="109728" indent="0">
              <a:buClr>
                <a:srgbClr val="177F8A"/>
              </a:buClr>
              <a:buSzPct val="100000"/>
              <a:buNone/>
            </a:pPr>
            <a:endParaRPr lang="en-US" dirty="0">
              <a:ea typeface="ＭＳ Ｐゴシック" pitchFamily="34" charset="-128"/>
            </a:endParaRPr>
          </a:p>
          <a:p>
            <a:pPr marL="109728" indent="0">
              <a:buClr>
                <a:srgbClr val="177F8A"/>
              </a:buClr>
              <a:buSzPct val="100000"/>
              <a:buNone/>
            </a:pPr>
            <a:endParaRPr lang="en-US"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Lesson Topics</a:t>
            </a:r>
          </a:p>
        </p:txBody>
      </p:sp>
      <p:pic>
        <p:nvPicPr>
          <p:cNvPr id="1026" name="Picture 2" descr="C:\Users\emcee\Desktop\5192384236_00b805342c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0" y="3759200"/>
            <a:ext cx="1689100" cy="116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6478798" y="3224353"/>
            <a:ext cx="2676103" cy="369332"/>
          </a:xfrm>
          <a:prstGeom prst="rect">
            <a:avLst/>
          </a:prstGeom>
          <a:noFill/>
        </p:spPr>
        <p:txBody>
          <a:bodyPr wrap="square" rtlCol="0">
            <a:spAutoFit/>
          </a:bodyPr>
          <a:lstStyle/>
          <a:p>
            <a:r>
              <a:rPr lang="en-US" sz="900" dirty="0" smtClean="0">
                <a:solidFill>
                  <a:schemeClr val="bg1">
                    <a:lumMod val="75000"/>
                  </a:schemeClr>
                </a:solidFill>
              </a:rPr>
              <a:t>CC image by Kevin </a:t>
            </a:r>
          </a:p>
          <a:p>
            <a:r>
              <a:rPr lang="en-US" sz="900" dirty="0" smtClean="0">
                <a:solidFill>
                  <a:schemeClr val="bg1">
                    <a:lumMod val="75000"/>
                  </a:schemeClr>
                </a:solidFill>
              </a:rPr>
              <a:t>Byron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r>
              <a:rPr lang="en-US" b="1" dirty="0" smtClean="0">
                <a:ea typeface="ＭＳ Ｐゴシック" pitchFamily="34" charset="-128"/>
              </a:rPr>
              <a:t>Step Four:</a:t>
            </a:r>
          </a:p>
          <a:p>
            <a:pPr>
              <a:buClr>
                <a:srgbClr val="177F8A"/>
              </a:buClr>
              <a:buSzPct val="100000"/>
              <a:buNone/>
            </a:pPr>
            <a:r>
              <a:rPr lang="en-US" dirty="0" smtClean="0">
                <a:ea typeface="ＭＳ Ｐゴシック" pitchFamily="34" charset="-128"/>
              </a:rPr>
              <a:t>Publish your metadata via:</a:t>
            </a:r>
            <a:endParaRPr lang="en-US" sz="2400" dirty="0" smtClean="0">
              <a:ea typeface="ＭＳ Ｐゴシック" pitchFamily="34" charset="-128"/>
            </a:endParaRPr>
          </a:p>
          <a:p>
            <a:pPr>
              <a:buNone/>
            </a:pPr>
            <a:r>
              <a:rPr lang="en-US" dirty="0" smtClean="0">
                <a:ea typeface="ＭＳ Ｐゴシック" pitchFamily="34" charset="-128"/>
              </a:rPr>
              <a:t>	Data Portals / Clearinghouses</a:t>
            </a:r>
          </a:p>
          <a:p>
            <a:pPr>
              <a:buNone/>
            </a:pPr>
            <a:r>
              <a:rPr lang="en-US" sz="2400" dirty="0" smtClean="0">
                <a:ea typeface="ＭＳ Ｐゴシック" pitchFamily="34" charset="-128"/>
              </a:rPr>
              <a:t>	</a:t>
            </a:r>
            <a:r>
              <a:rPr lang="en-US" dirty="0" smtClean="0">
                <a:ea typeface="ＭＳ Ｐゴシック" pitchFamily="34" charset="-128"/>
              </a:rPr>
              <a:t>   Federal</a:t>
            </a:r>
          </a:p>
          <a:p>
            <a:pPr lvl="2">
              <a:buClr>
                <a:schemeClr val="accent1">
                  <a:lumMod val="75000"/>
                </a:schemeClr>
              </a:buClr>
              <a:buFont typeface="Courier New" pitchFamily="49" charset="0"/>
              <a:buChar char="o"/>
            </a:pPr>
            <a:r>
              <a:rPr lang="en-US" dirty="0" smtClean="0">
                <a:ea typeface="ＭＳ Ｐゴシック" pitchFamily="34" charset="-128"/>
              </a:rPr>
              <a:t>geodata.gov</a:t>
            </a:r>
          </a:p>
          <a:p>
            <a:pPr lvl="2">
              <a:buClr>
                <a:schemeClr val="accent1">
                  <a:lumMod val="75000"/>
                </a:schemeClr>
              </a:buClr>
              <a:buFont typeface="Courier New" pitchFamily="49" charset="0"/>
              <a:buChar char="o"/>
            </a:pPr>
            <a:r>
              <a:rPr lang="en-US" dirty="0" smtClean="0">
                <a:ea typeface="ＭＳ Ｐゴシック" pitchFamily="34" charset="-128"/>
              </a:rPr>
              <a:t>data.gov</a:t>
            </a:r>
          </a:p>
          <a:p>
            <a:pPr lvl="2">
              <a:buClr>
                <a:schemeClr val="accent1">
                  <a:lumMod val="75000"/>
                </a:schemeClr>
              </a:buClr>
              <a:buFont typeface="Courier New" pitchFamily="49" charset="0"/>
              <a:buChar char="o"/>
            </a:pPr>
            <a:r>
              <a:rPr lang="en-US" dirty="0" smtClean="0">
                <a:ea typeface="ＭＳ Ｐゴシック" pitchFamily="34" charset="-128"/>
              </a:rPr>
              <a:t>USGS Core Science Metadata Clearinghouse</a:t>
            </a:r>
            <a:br>
              <a:rPr lang="en-US" dirty="0" smtClean="0">
                <a:ea typeface="ＭＳ Ｐゴシック" pitchFamily="34" charset="-128"/>
              </a:rPr>
            </a:br>
            <a:r>
              <a:rPr lang="en-US" dirty="0" smtClean="0">
                <a:ea typeface="ＭＳ Ｐゴシック" pitchFamily="34" charset="-128"/>
              </a:rPr>
              <a:t>		 (</a:t>
            </a:r>
            <a:r>
              <a:rPr lang="en-US" dirty="0" err="1" smtClean="0">
                <a:ea typeface="ＭＳ Ｐゴシック" pitchFamily="34" charset="-128"/>
              </a:rPr>
              <a:t>mercury.ornl.gov</a:t>
            </a:r>
            <a:r>
              <a:rPr lang="en-US" dirty="0" smtClean="0">
                <a:ea typeface="ＭＳ Ｐゴシック" pitchFamily="34" charset="-128"/>
              </a:rPr>
              <a:t>/clearinghouse)</a:t>
            </a:r>
          </a:p>
          <a:p>
            <a:pPr>
              <a:buNone/>
            </a:pPr>
            <a:endParaRPr lang="en-US" dirty="0" smtClean="0">
              <a:ea typeface="ＭＳ Ｐゴシック" pitchFamily="34" charset="-128"/>
            </a:endParaRPr>
          </a:p>
          <a:p>
            <a:pPr marL="365760" lvl="2" indent="-256032">
              <a:spcBef>
                <a:spcPts val="400"/>
              </a:spcBef>
              <a:buSzPct val="90000"/>
              <a:buNone/>
            </a:pPr>
            <a:r>
              <a:rPr lang="en-US" sz="2400" dirty="0" smtClean="0">
                <a:ea typeface="ＭＳ Ｐゴシック" pitchFamily="34" charset="-128"/>
              </a:rPr>
              <a:t>       Communities of Practice</a:t>
            </a:r>
          </a:p>
          <a:p>
            <a:pPr lvl="2">
              <a:buClr>
                <a:schemeClr val="accent1">
                  <a:lumMod val="75000"/>
                </a:schemeClr>
              </a:buClr>
              <a:buFont typeface="Courier New" pitchFamily="49" charset="0"/>
              <a:buChar char="o"/>
            </a:pPr>
            <a:r>
              <a:rPr lang="en-US" dirty="0" smtClean="0">
                <a:ea typeface="ＭＳ Ｐゴシック" pitchFamily="34" charset="-128"/>
              </a:rPr>
              <a:t>Knowledge Network for Biodiversity (KNB) Data Portal</a:t>
            </a:r>
          </a:p>
          <a:p>
            <a:pPr lvl="2">
              <a:buClr>
                <a:schemeClr val="accent1">
                  <a:lumMod val="75000"/>
                </a:schemeClr>
              </a:buClr>
              <a:buFont typeface="Courier New" pitchFamily="49" charset="0"/>
              <a:buChar char="o"/>
            </a:pPr>
            <a:r>
              <a:rPr lang="en-US" dirty="0" smtClean="0">
                <a:ea typeface="ＭＳ Ｐゴシック" pitchFamily="34" charset="-128"/>
              </a:rPr>
              <a:t>Long Term Ecological  Research (LETR) Network Data Portal</a:t>
            </a:r>
          </a:p>
          <a:p>
            <a:pPr>
              <a:buNone/>
            </a:pPr>
            <a:endParaRPr lang="en-US" dirty="0" smtClean="0">
              <a:ea typeface="ＭＳ Ｐゴシック" pitchFamily="34" charset="-128"/>
            </a:endParaRPr>
          </a:p>
          <a:p>
            <a:pPr lvl="2">
              <a:buNone/>
            </a:pPr>
            <a:endParaRPr lang="en-US"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b="1" dirty="0" smtClean="0">
                <a:ea typeface="ＭＳ Ｐゴシック" pitchFamily="34" charset="-128"/>
              </a:rPr>
              <a:t>Step Four:</a:t>
            </a:r>
            <a:endParaRPr lang="en-US" dirty="0" smtClean="0">
              <a:ea typeface="ＭＳ Ｐゴシック" pitchFamily="34" charset="-128"/>
            </a:endParaRPr>
          </a:p>
          <a:p>
            <a:pPr marL="0" indent="0">
              <a:buNone/>
            </a:pPr>
            <a:r>
              <a:rPr lang="en-US" dirty="0" smtClean="0">
                <a:ea typeface="ＭＳ Ｐゴシック" pitchFamily="34" charset="-128"/>
              </a:rPr>
              <a:t>Publish your metadata and/or data via: (cont’d)</a:t>
            </a:r>
          </a:p>
          <a:p>
            <a:pPr marL="457200" lvl="1" indent="0">
              <a:buNone/>
            </a:pPr>
            <a:r>
              <a:rPr lang="en-US" dirty="0" smtClean="0">
                <a:ea typeface="ＭＳ Ｐゴシック" pitchFamily="34" charset="-128"/>
              </a:rPr>
              <a:t>Other Online Resources:</a:t>
            </a:r>
          </a:p>
          <a:p>
            <a:pPr lvl="2">
              <a:buClr>
                <a:schemeClr val="accent1">
                  <a:lumMod val="75000"/>
                </a:schemeClr>
              </a:buClr>
              <a:buFont typeface="Courier New" pitchFamily="49" charset="0"/>
              <a:buChar char="o"/>
            </a:pPr>
            <a:r>
              <a:rPr lang="en-US" dirty="0" smtClean="0">
                <a:ea typeface="ＭＳ Ｐゴシック" pitchFamily="34" charset="-128"/>
              </a:rPr>
              <a:t>Project and/or Program websites</a:t>
            </a:r>
          </a:p>
          <a:p>
            <a:pPr lvl="2">
              <a:buClr>
                <a:schemeClr val="accent1">
                  <a:lumMod val="75000"/>
                </a:schemeClr>
              </a:buClr>
              <a:buFont typeface="Courier New" pitchFamily="49" charset="0"/>
              <a:buChar char="o"/>
            </a:pPr>
            <a:r>
              <a:rPr lang="en-US" dirty="0" smtClean="0">
                <a:ea typeface="ＭＳ Ｐゴシック" pitchFamily="34" charset="-128"/>
              </a:rPr>
              <a:t>Links within online lessons and outreach products</a:t>
            </a:r>
          </a:p>
          <a:p>
            <a:pPr lvl="2">
              <a:buClr>
                <a:schemeClr val="accent1">
                  <a:lumMod val="75000"/>
                </a:schemeClr>
              </a:buClr>
              <a:buFont typeface="Courier New" pitchFamily="49" charset="0"/>
              <a:buChar char="o"/>
            </a:pPr>
            <a:r>
              <a:rPr lang="en-US" dirty="0" smtClean="0">
                <a:ea typeface="ＭＳ Ｐゴシック" pitchFamily="34" charset="-128"/>
              </a:rPr>
              <a:t>Web-accessible folders (WAF)</a:t>
            </a:r>
          </a:p>
          <a:p>
            <a:pPr lvl="2">
              <a:buClr>
                <a:schemeClr val="accent1">
                  <a:lumMod val="75000"/>
                </a:schemeClr>
              </a:buClr>
              <a:buFont typeface="Courier New" pitchFamily="49" charset="0"/>
              <a:buChar char="o"/>
            </a:pPr>
            <a:r>
              <a:rPr lang="en-US" dirty="0" smtClean="0">
                <a:ea typeface="ＭＳ Ｐゴシック" pitchFamily="34" charset="-128"/>
              </a:rPr>
              <a:t>Community or Public Cloud</a:t>
            </a:r>
            <a:endParaRPr lang="en-US" baseline="30000"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pPr>
            <a:r>
              <a:rPr lang="en-US" dirty="0" smtClean="0">
                <a:ea typeface="ＭＳ Ｐゴシック" pitchFamily="34" charset="-128"/>
              </a:rPr>
              <a:t>Document and publish data using standards</a:t>
            </a:r>
          </a:p>
          <a:p>
            <a:pPr>
              <a:buClr>
                <a:schemeClr val="accent1">
                  <a:lumMod val="75000"/>
                </a:schemeClr>
              </a:buClr>
            </a:pPr>
            <a:r>
              <a:rPr lang="en-US" dirty="0" smtClean="0">
                <a:ea typeface="ＭＳ Ｐゴシック" pitchFamily="34" charset="-128"/>
              </a:rPr>
              <a:t>Promote data use via presentations and meetings</a:t>
            </a:r>
          </a:p>
          <a:p>
            <a:pPr>
              <a:buClr>
                <a:schemeClr val="accent1">
                  <a:lumMod val="75000"/>
                </a:schemeClr>
              </a:buClr>
            </a:pPr>
            <a:r>
              <a:rPr lang="en-US" dirty="0" smtClean="0">
                <a:ea typeface="ＭＳ Ｐゴシック" pitchFamily="34" charset="-128"/>
              </a:rPr>
              <a:t>Solicit feedback from data users and address identified issues</a:t>
            </a:r>
          </a:p>
          <a:p>
            <a:pPr>
              <a:buClr>
                <a:schemeClr val="accent1">
                  <a:lumMod val="75000"/>
                </a:schemeClr>
              </a:buClr>
            </a:pPr>
            <a:r>
              <a:rPr lang="en-US" dirty="0" smtClean="0">
                <a:ea typeface="ＭＳ Ｐゴシック" pitchFamily="34" charset="-128"/>
              </a:rPr>
              <a:t>Monitor publications and websites for data use and address misapplications</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Best Practices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100000"/>
            </a:pPr>
            <a:r>
              <a:rPr lang="en-US" sz="1600" dirty="0" smtClean="0"/>
              <a:t>In 2003, a group of scientists from the National Institutes </a:t>
            </a:r>
          </a:p>
          <a:p>
            <a:pPr>
              <a:buNone/>
            </a:pPr>
            <a:r>
              <a:rPr lang="en-US" sz="1600" dirty="0" smtClean="0"/>
              <a:t>     of Health, the Food and Drug  Administration,  drug and </a:t>
            </a:r>
          </a:p>
          <a:p>
            <a:pPr>
              <a:buNone/>
            </a:pPr>
            <a:r>
              <a:rPr lang="en-US" sz="1600" dirty="0" smtClean="0"/>
              <a:t>     medical imaging industries,  universities, and nonprofit </a:t>
            </a:r>
          </a:p>
          <a:p>
            <a:pPr>
              <a:buNone/>
            </a:pPr>
            <a:r>
              <a:rPr lang="en-US" sz="1600" dirty="0" smtClean="0"/>
              <a:t>     groups joined in a  collaborative effort to find the </a:t>
            </a:r>
          </a:p>
          <a:p>
            <a:pPr>
              <a:buNone/>
            </a:pPr>
            <a:r>
              <a:rPr lang="en-US" sz="1600" dirty="0" smtClean="0"/>
              <a:t>     biological markers  that show the progression of  </a:t>
            </a:r>
          </a:p>
          <a:p>
            <a:pPr>
              <a:buNone/>
            </a:pPr>
            <a:r>
              <a:rPr lang="en-US" sz="1600" dirty="0" smtClean="0"/>
              <a:t>     Alzheimer’s disease in the human brain.       </a:t>
            </a:r>
            <a:r>
              <a:rPr lang="en-US" sz="1600" dirty="0" smtClean="0">
                <a:hlinkClick r:id="rId3" tooltip="In-depth reference and news articles about Alzheimer's Disease."/>
              </a:rPr>
              <a:t> </a:t>
            </a:r>
            <a:endParaRPr lang="en-US" sz="1600" dirty="0" smtClean="0"/>
          </a:p>
          <a:p>
            <a:pPr>
              <a:buClr>
                <a:schemeClr val="accent1">
                  <a:lumMod val="75000"/>
                </a:schemeClr>
              </a:buClr>
              <a:buSzPct val="100000"/>
            </a:pPr>
            <a:r>
              <a:rPr lang="en-US" sz="1600" dirty="0" smtClean="0"/>
              <a:t>The goal of this project was to do research on a  massive </a:t>
            </a:r>
          </a:p>
          <a:p>
            <a:pPr>
              <a:buNone/>
            </a:pPr>
            <a:r>
              <a:rPr lang="en-US" sz="1600" dirty="0" smtClean="0"/>
              <a:t>     scale that would involve sharing and making accessible all </a:t>
            </a:r>
          </a:p>
          <a:p>
            <a:pPr>
              <a:buNone/>
            </a:pPr>
            <a:r>
              <a:rPr lang="en-US" sz="1600" dirty="0" smtClean="0"/>
              <a:t>     the data uncovered to anyone in the world with a computer. </a:t>
            </a:r>
          </a:p>
          <a:p>
            <a:pPr>
              <a:buClr>
                <a:schemeClr val="accent1">
                  <a:lumMod val="75000"/>
                </a:schemeClr>
              </a:buClr>
              <a:buSzPct val="100000"/>
            </a:pPr>
            <a:r>
              <a:rPr lang="en-US" sz="1600" dirty="0" smtClean="0"/>
              <a:t>Dr. John </a:t>
            </a:r>
            <a:r>
              <a:rPr lang="en-US" sz="1600" dirty="0" err="1" smtClean="0"/>
              <a:t>Trojanowski</a:t>
            </a:r>
            <a:r>
              <a:rPr lang="en-US" sz="1600" dirty="0" smtClean="0"/>
              <a:t> an Alzheimer’s researcher at the </a:t>
            </a:r>
          </a:p>
          <a:p>
            <a:pPr>
              <a:buNone/>
            </a:pPr>
            <a:r>
              <a:rPr lang="en-US" sz="1600" dirty="0" smtClean="0"/>
              <a:t>     University of Pennsylvania stated,  “It’s not science the way </a:t>
            </a:r>
          </a:p>
          <a:p>
            <a:pPr>
              <a:buNone/>
            </a:pPr>
            <a:r>
              <a:rPr lang="en-US" sz="1600" dirty="0" smtClean="0"/>
              <a:t>     most of us have practiced it in our careers. But we all </a:t>
            </a:r>
          </a:p>
          <a:p>
            <a:pPr>
              <a:buNone/>
            </a:pPr>
            <a:r>
              <a:rPr lang="en-US" sz="1600" dirty="0" smtClean="0"/>
              <a:t>     realized that we would never get biomarkers unless all of </a:t>
            </a:r>
          </a:p>
          <a:p>
            <a:pPr>
              <a:buNone/>
            </a:pPr>
            <a:r>
              <a:rPr lang="en-US" sz="1600" dirty="0" smtClean="0"/>
              <a:t>     us parked our egos and intellectual-property noses outside the door and </a:t>
            </a:r>
          </a:p>
          <a:p>
            <a:pPr>
              <a:buNone/>
            </a:pPr>
            <a:r>
              <a:rPr lang="en-US" sz="1600" dirty="0" smtClean="0"/>
              <a:t>     agreed that all of our data would be made public immediately.” </a:t>
            </a:r>
          </a:p>
          <a:p>
            <a:pPr>
              <a:buClr>
                <a:schemeClr val="accent1">
                  <a:lumMod val="75000"/>
                </a:schemeClr>
              </a:buClr>
              <a:buSzPct val="100000"/>
            </a:pPr>
            <a:r>
              <a:rPr lang="en-US" sz="1600" dirty="0" smtClean="0">
                <a:solidFill>
                  <a:schemeClr val="bg2">
                    <a:lumMod val="50000"/>
                  </a:schemeClr>
                </a:solidFill>
                <a:hlinkClick r:id="rId4"/>
              </a:rPr>
              <a:t>http://www.nytimes.com/2010/08/13/health/research/13alzheimer.html</a:t>
            </a:r>
            <a:r>
              <a:rPr lang="en-US" sz="1600" dirty="0" smtClean="0">
                <a:solidFill>
                  <a:schemeClr val="bg2">
                    <a:lumMod val="50000"/>
                  </a:schemeClr>
                </a:solidFill>
              </a:rPr>
              <a:t> </a:t>
            </a:r>
          </a:p>
          <a:p>
            <a:pPr>
              <a:buClr>
                <a:srgbClr val="177F8A"/>
              </a:buClr>
              <a:buSzPct val="100000"/>
              <a:buNone/>
            </a:pPr>
            <a:endParaRPr lang="en-US" sz="1600" dirty="0" smtClean="0">
              <a:ea typeface="ＭＳ Ｐゴシック" pitchFamily="34" charset="-128"/>
            </a:endParaRPr>
          </a:p>
          <a:p>
            <a:pPr>
              <a:buFont typeface="Arial" pitchFamily="34" charset="0"/>
              <a:buChar char="•"/>
            </a:pPr>
            <a:endParaRPr lang="en-US" sz="16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a:t>
            </a:r>
          </a:p>
        </p:txBody>
      </p:sp>
      <p:pic>
        <p:nvPicPr>
          <p:cNvPr id="5123" name="Picture 3"/>
          <p:cNvPicPr>
            <a:picLocks noChangeAspect="1" noChangeArrowheads="1"/>
          </p:cNvPicPr>
          <p:nvPr/>
        </p:nvPicPr>
        <p:blipFill>
          <a:blip r:embed="rId5"/>
          <a:srcRect/>
          <a:stretch>
            <a:fillRect/>
          </a:stretch>
        </p:blipFill>
        <p:spPr bwMode="auto">
          <a:xfrm>
            <a:off x="6261538" y="1442533"/>
            <a:ext cx="1981200" cy="2832100"/>
          </a:xfrm>
          <a:prstGeom prst="rect">
            <a:avLst/>
          </a:prstGeom>
          <a:noFill/>
          <a:ln w="9525">
            <a:noFill/>
            <a:miter lim="800000"/>
            <a:headEnd/>
            <a:tailEnd/>
          </a:ln>
        </p:spPr>
      </p:pic>
      <p:sp>
        <p:nvSpPr>
          <p:cNvPr id="7" name="TextBox 6"/>
          <p:cNvSpPr txBox="1"/>
          <p:nvPr/>
        </p:nvSpPr>
        <p:spPr>
          <a:xfrm rot="16200000">
            <a:off x="6982005" y="2910066"/>
            <a:ext cx="2676102" cy="230833"/>
          </a:xfrm>
          <a:prstGeom prst="rect">
            <a:avLst/>
          </a:prstGeom>
          <a:noFill/>
        </p:spPr>
        <p:txBody>
          <a:bodyPr wrap="square" rtlCol="0">
            <a:spAutoFit/>
          </a:bodyPr>
          <a:lstStyle/>
          <a:p>
            <a:r>
              <a:rPr lang="en-US" sz="900" dirty="0" smtClean="0">
                <a:solidFill>
                  <a:schemeClr val="bg1">
                    <a:lumMod val="75000"/>
                  </a:schemeClr>
                </a:solidFill>
              </a:rPr>
              <a:t>CC image by Andrew </a:t>
            </a:r>
            <a:r>
              <a:rPr lang="en-US" sz="900" dirty="0" err="1" smtClean="0">
                <a:solidFill>
                  <a:schemeClr val="bg1">
                    <a:lumMod val="75000"/>
                  </a:schemeClr>
                </a:solidFill>
              </a:rPr>
              <a:t>Mccluskey</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pPr>
            <a:r>
              <a:rPr lang="en-US" dirty="0" smtClean="0">
                <a:ea typeface="ＭＳ Ｐゴシック" pitchFamily="34" charset="-128"/>
              </a:rPr>
              <a:t>Data sharing adds value to the data</a:t>
            </a:r>
          </a:p>
          <a:p>
            <a:pPr>
              <a:buClr>
                <a:schemeClr val="accent1">
                  <a:lumMod val="75000"/>
                </a:schemeClr>
              </a:buClr>
            </a:pPr>
            <a:r>
              <a:rPr lang="en-US" dirty="0" smtClean="0">
                <a:ea typeface="ＭＳ Ｐゴシック" pitchFamily="34" charset="-128"/>
              </a:rPr>
              <a:t>It is the responsibility of the researcher to share their data</a:t>
            </a:r>
          </a:p>
          <a:p>
            <a:pPr>
              <a:buClr>
                <a:schemeClr val="accent1">
                  <a:lumMod val="75000"/>
                </a:schemeClr>
              </a:buClr>
            </a:pPr>
            <a:r>
              <a:rPr lang="en-US" dirty="0" smtClean="0">
                <a:ea typeface="ＭＳ Ｐゴシック" pitchFamily="34" charset="-128"/>
              </a:rPr>
              <a:t>Metadata supports data accountability, liability, and usability</a:t>
            </a:r>
          </a:p>
          <a:p>
            <a:pPr>
              <a:buClr>
                <a:schemeClr val="accent1">
                  <a:lumMod val="75000"/>
                </a:schemeClr>
              </a:buClr>
            </a:pPr>
            <a:r>
              <a:rPr lang="en-US" dirty="0" smtClean="0">
                <a:ea typeface="ＭＳ Ｐゴシック" pitchFamily="34" charset="-128"/>
              </a:rPr>
              <a:t>Sponsors expect, some require, data to be shared</a:t>
            </a:r>
          </a:p>
          <a:p>
            <a:pPr>
              <a:buClr>
                <a:schemeClr val="accent1">
                  <a:lumMod val="75000"/>
                </a:schemeClr>
              </a:buClr>
            </a:pPr>
            <a:r>
              <a:rPr lang="en-US" dirty="0" smtClean="0">
                <a:ea typeface="ＭＳ Ｐゴシック" pitchFamily="34" charset="-128"/>
              </a:rPr>
              <a:t>Data sharing is essential to the advancement of science</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Summary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66928" indent="-457200">
              <a:buClr>
                <a:schemeClr val="accent1">
                  <a:lumMod val="75000"/>
                </a:schemeClr>
              </a:buClr>
              <a:buFont typeface="+mj-lt"/>
              <a:buAutoNum type="arabicPeriod"/>
            </a:pPr>
            <a:r>
              <a:rPr lang="en-US" sz="1800" dirty="0" smtClean="0"/>
              <a:t>Inter-university Consortium for Political and Social Research (ICPSR), </a:t>
            </a:r>
            <a:r>
              <a:rPr lang="en-US" sz="1800" i="1" dirty="0" smtClean="0"/>
              <a:t>ICPSR Guide to Data Preparation and Archiving: Best Practice Throughout the Data Life Cycle</a:t>
            </a:r>
            <a:r>
              <a:rPr lang="en-US" sz="1800" dirty="0" smtClean="0"/>
              <a:t> (ICPSR, 2009; </a:t>
            </a:r>
            <a:r>
              <a:rPr lang="en-US" sz="1800" dirty="0" smtClean="0">
                <a:hlinkClick r:id="rId3"/>
              </a:rPr>
              <a:t>http://www.icpsr.umich.edu/files/ICPSR/access/dataprep.pdf</a:t>
            </a:r>
            <a:r>
              <a:rPr lang="en-US" sz="1800" dirty="0" smtClean="0"/>
              <a:t>). [4th Edition]</a:t>
            </a:r>
          </a:p>
          <a:p>
            <a:pPr marL="571500" indent="-514350">
              <a:buClr>
                <a:schemeClr val="accent1">
                  <a:lumMod val="75000"/>
                </a:schemeClr>
              </a:buClr>
              <a:buFont typeface="+mj-lt"/>
              <a:buAutoNum type="arabicPeriod"/>
            </a:pPr>
            <a:r>
              <a:rPr lang="en-US" sz="1800" dirty="0" smtClean="0"/>
              <a:t>Australian Bureau of Statistics - National Statistical Service (ABS-NSS), </a:t>
            </a:r>
            <a:r>
              <a:rPr lang="en-US" sz="1800" i="1" dirty="0" smtClean="0"/>
              <a:t>A good practice guide to sharing your data with others</a:t>
            </a:r>
            <a:r>
              <a:rPr lang="en-US" sz="1800" dirty="0" smtClean="0"/>
              <a:t> (ABS-NSS, 2009; </a:t>
            </a:r>
            <a:r>
              <a:rPr lang="en-US" sz="1800" u="sng" dirty="0" smtClean="0">
                <a:hlinkClick r:id="rId4"/>
              </a:rPr>
              <a:t>http://www.nss.gov.au/nss/home.nsf/NSS/E6C05AE57C80D737CA25761D002FD676?opendocument</a:t>
            </a:r>
            <a:r>
              <a:rPr lang="en-US" sz="1800" dirty="0" smtClean="0"/>
              <a:t>). [</a:t>
            </a:r>
            <a:r>
              <a:rPr lang="en-US" sz="1800" dirty="0" err="1" smtClean="0"/>
              <a:t>Vers</a:t>
            </a:r>
            <a:r>
              <a:rPr lang="en-US" sz="1800" dirty="0" smtClean="0"/>
              <a:t>. 1]</a:t>
            </a:r>
          </a:p>
          <a:p>
            <a:pPr marL="571500" indent="-514350">
              <a:buClr>
                <a:schemeClr val="accent1">
                  <a:lumMod val="75000"/>
                </a:schemeClr>
              </a:buClr>
              <a:buFont typeface="+mj-lt"/>
              <a:buAutoNum type="arabicPeriod"/>
            </a:pPr>
            <a:r>
              <a:rPr lang="en-US" sz="1800" dirty="0" smtClean="0"/>
              <a:t>H.A. </a:t>
            </a:r>
            <a:r>
              <a:rPr lang="en-US" sz="1800" dirty="0" err="1" smtClean="0"/>
              <a:t>Piwowar</a:t>
            </a:r>
            <a:r>
              <a:rPr lang="en-US" sz="1800" dirty="0" smtClean="0"/>
              <a:t>, A new task for NSF reviewers:  Recognizing the value of data reuse. </a:t>
            </a:r>
            <a:r>
              <a:rPr lang="en-US" sz="1800" i="1" dirty="0" err="1" smtClean="0"/>
              <a:t>ResearchRemix</a:t>
            </a:r>
            <a:r>
              <a:rPr lang="en-US" sz="1800" i="1" dirty="0" smtClean="0"/>
              <a:t> </a:t>
            </a:r>
            <a:r>
              <a:rPr lang="en-US" sz="1800" dirty="0" err="1" smtClean="0"/>
              <a:t>vers</a:t>
            </a:r>
            <a:r>
              <a:rPr lang="en-US" sz="1800" dirty="0" smtClean="0"/>
              <a:t>. May 28, 2011 (</a:t>
            </a:r>
            <a:r>
              <a:rPr lang="en-US" sz="1800" dirty="0" smtClean="0">
                <a:hlinkClick r:id="rId5"/>
              </a:rPr>
              <a:t>http://researchremix.wordpress.com/2011/05/28/dear-nsf-reviewers/</a:t>
            </a:r>
            <a:r>
              <a:rPr lang="en-US" sz="1800" dirty="0" smtClean="0"/>
              <a:t>).  [blog posting of draft]</a:t>
            </a:r>
          </a:p>
          <a:p>
            <a:pPr marL="571500" indent="-514350">
              <a:buClr>
                <a:schemeClr val="accent1">
                  <a:lumMod val="75000"/>
                </a:schemeClr>
              </a:buClr>
              <a:buFont typeface="+mj-lt"/>
              <a:buAutoNum type="arabicPeriod"/>
            </a:pPr>
            <a:r>
              <a:rPr lang="en-US" sz="1800" dirty="0" smtClean="0"/>
              <a:t>H.A. </a:t>
            </a:r>
            <a:r>
              <a:rPr lang="en-US" sz="1800" dirty="0" err="1" smtClean="0"/>
              <a:t>Piwowar</a:t>
            </a:r>
            <a:r>
              <a:rPr lang="en-US" sz="1800" dirty="0" smtClean="0"/>
              <a:t>, M.J. </a:t>
            </a:r>
            <a:r>
              <a:rPr lang="en-US" sz="1800" dirty="0" err="1" smtClean="0"/>
              <a:t>Becich</a:t>
            </a:r>
            <a:r>
              <a:rPr lang="en-US" sz="1800" dirty="0" smtClean="0"/>
              <a:t>, H. </a:t>
            </a:r>
            <a:r>
              <a:rPr lang="en-US" sz="1800" dirty="0" err="1" smtClean="0"/>
              <a:t>Bilofsky</a:t>
            </a:r>
            <a:r>
              <a:rPr lang="en-US" sz="1800" dirty="0" smtClean="0"/>
              <a:t>, R.S. Crowley, Towards a Data Sharing Culture: Recommendations for Leadership from Academic Health Centers. </a:t>
            </a:r>
            <a:r>
              <a:rPr lang="en-US" sz="1800" i="1" dirty="0" err="1" smtClean="0"/>
              <a:t>PLoS</a:t>
            </a:r>
            <a:r>
              <a:rPr lang="en-US" sz="1800" i="1" dirty="0" smtClean="0"/>
              <a:t> Med. </a:t>
            </a:r>
            <a:r>
              <a:rPr lang="en-US" sz="1800" b="1" dirty="0" smtClean="0"/>
              <a:t>5(9)</a:t>
            </a:r>
            <a:r>
              <a:rPr lang="en-US" sz="1800" dirty="0" smtClean="0"/>
              <a:t>, e183 (2008), doi:10.1371/journal.pmed.0050183. [on behalf of the </a:t>
            </a:r>
            <a:r>
              <a:rPr lang="en-US" sz="1800" dirty="0" err="1" smtClean="0"/>
              <a:t>caBIG</a:t>
            </a:r>
            <a:r>
              <a:rPr lang="en-US" sz="1800" dirty="0" smtClean="0"/>
              <a:t> Data Sharing and Intellectual Capital Workspace]</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References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71500" indent="-514350">
              <a:buClr>
                <a:schemeClr val="accent1">
                  <a:lumMod val="75000"/>
                </a:schemeClr>
              </a:buClr>
              <a:buFont typeface="+mj-lt"/>
              <a:buAutoNum type="arabicPeriod" startAt="5"/>
            </a:pPr>
            <a:r>
              <a:rPr lang="en-US" sz="1800" dirty="0" smtClean="0"/>
              <a:t>J.L. Teeters, K.D. Harris, K.J. </a:t>
            </a:r>
            <a:r>
              <a:rPr lang="en-US" sz="1800" dirty="0" err="1" smtClean="0"/>
              <a:t>Millman</a:t>
            </a:r>
            <a:r>
              <a:rPr lang="en-US" sz="1800" dirty="0" smtClean="0"/>
              <a:t>, B.A. </a:t>
            </a:r>
            <a:r>
              <a:rPr lang="en-US" sz="1800" dirty="0" err="1" smtClean="0"/>
              <a:t>Olshausen</a:t>
            </a:r>
            <a:r>
              <a:rPr lang="en-US" sz="1800" dirty="0" smtClean="0"/>
              <a:t>, F.T. </a:t>
            </a:r>
            <a:r>
              <a:rPr lang="en-US" sz="1800" dirty="0" err="1" smtClean="0"/>
              <a:t>Sommer</a:t>
            </a:r>
            <a:r>
              <a:rPr lang="en-US" sz="1800" dirty="0" smtClean="0"/>
              <a:t>, Data Sharing for Computational Neuroscience. </a:t>
            </a:r>
            <a:r>
              <a:rPr lang="en-US" sz="1800" i="1" dirty="0" err="1" smtClean="0"/>
              <a:t>Neuroinform</a:t>
            </a:r>
            <a:r>
              <a:rPr lang="en-US" sz="1800" dirty="0" smtClean="0"/>
              <a:t> (2008), DOI 10.1007s12021-008-9009-y. [</a:t>
            </a:r>
            <a:r>
              <a:rPr lang="en-US" sz="1800" u="sng" dirty="0" smtClean="0">
                <a:hlinkClick r:id="rId3"/>
              </a:rPr>
              <a:t>http://redwood.berkeley.edu/fsommer/papers/teetersetal08.pdf</a:t>
            </a:r>
            <a:r>
              <a:rPr lang="en-US" sz="1800" dirty="0" smtClean="0"/>
              <a:t>]</a:t>
            </a:r>
          </a:p>
          <a:p>
            <a:pPr marL="571500" indent="-514350">
              <a:buClr>
                <a:schemeClr val="accent1">
                  <a:lumMod val="75000"/>
                </a:schemeClr>
              </a:buClr>
              <a:buFont typeface="+mj-lt"/>
              <a:buAutoNum type="arabicPeriod" startAt="5"/>
            </a:pPr>
            <a:r>
              <a:rPr lang="en-US" sz="1800" dirty="0" smtClean="0"/>
              <a:t>National Institute of Health (NIH) “NIH Data Sharing Policy and Implementation Guidelines” (NIH, Washington D.C., 2003, </a:t>
            </a:r>
            <a:r>
              <a:rPr lang="en-US" sz="1800" dirty="0" smtClean="0">
                <a:hlinkClick r:id="rId4"/>
              </a:rPr>
              <a:t>http://grants.nih.gov/grants/policy/data_sharing/data_sharing_guidance.htm</a:t>
            </a:r>
            <a:r>
              <a:rPr lang="en-US" sz="1800" dirty="0" smtClean="0"/>
              <a:t>). </a:t>
            </a:r>
          </a:p>
          <a:p>
            <a:pPr marL="571500" indent="-514350">
              <a:buClr>
                <a:schemeClr val="accent1">
                  <a:lumMod val="75000"/>
                </a:schemeClr>
              </a:buClr>
              <a:buFont typeface="+mj-lt"/>
              <a:buAutoNum type="arabicPeriod" startAt="5"/>
            </a:pPr>
            <a:r>
              <a:rPr lang="en-US" sz="1800" dirty="0" smtClean="0"/>
              <a:t>R. </a:t>
            </a:r>
            <a:r>
              <a:rPr lang="en-US" sz="1800" dirty="0" err="1" smtClean="0"/>
              <a:t>Geambasu</a:t>
            </a:r>
            <a:r>
              <a:rPr lang="en-US" sz="1800" dirty="0" smtClean="0"/>
              <a:t>, S.D. Gribble, H. M. Levy, "</a:t>
            </a:r>
            <a:r>
              <a:rPr lang="en-US" sz="1800" dirty="0" err="1" smtClean="0"/>
              <a:t>CloudViews</a:t>
            </a:r>
            <a:r>
              <a:rPr lang="en-US" sz="1800" dirty="0" smtClean="0"/>
              <a:t>: Communal Data Sharing in Public Clouds" In </a:t>
            </a:r>
            <a:r>
              <a:rPr lang="en-US" sz="1800" i="1" dirty="0" smtClean="0"/>
              <a:t>Proceedings of the </a:t>
            </a:r>
            <a:r>
              <a:rPr lang="en-US" sz="1800" i="1" u="sng" dirty="0" smtClean="0">
                <a:hlinkClick r:id="rId5"/>
              </a:rPr>
              <a:t>First USENIX Workshop on Hot Topics in Cloud Computing (</a:t>
            </a:r>
            <a:r>
              <a:rPr lang="en-US" sz="1800" i="1" u="sng" dirty="0" err="1" smtClean="0">
                <a:hlinkClick r:id="rId5"/>
              </a:rPr>
              <a:t>HotCloud</a:t>
            </a:r>
            <a:r>
              <a:rPr lang="en-US" sz="1800" i="1" u="sng" dirty="0" smtClean="0">
                <a:hlinkClick r:id="rId5"/>
              </a:rPr>
              <a:t>)</a:t>
            </a:r>
            <a:r>
              <a:rPr lang="en-US" sz="1800" dirty="0" smtClean="0"/>
              <a:t>, San Diego, USA, June 2009. [Paper: </a:t>
            </a:r>
            <a:r>
              <a:rPr lang="en-US" sz="1800" u="sng" dirty="0" smtClean="0">
                <a:hlinkClick r:id="rId6"/>
              </a:rPr>
              <a:t>PDF</a:t>
            </a:r>
            <a:r>
              <a:rPr lang="en-US" sz="1800" dirty="0" smtClean="0"/>
              <a:t>; Presentation: </a:t>
            </a:r>
            <a:r>
              <a:rPr lang="en-US" sz="1800" u="sng" dirty="0" smtClean="0">
                <a:hlinkClick r:id="rId7"/>
              </a:rPr>
              <a:t>PPT</a:t>
            </a:r>
            <a:r>
              <a:rPr lang="en-US" sz="1800" dirty="0" smtClean="0"/>
              <a:t>, </a:t>
            </a:r>
            <a:r>
              <a:rPr lang="en-US" sz="1800" u="sng" dirty="0" smtClean="0">
                <a:hlinkClick r:id="rId8"/>
              </a:rPr>
              <a:t>PDF</a:t>
            </a:r>
            <a:r>
              <a:rPr lang="en-US" sz="1800" dirty="0" smtClean="0"/>
              <a:t>] </a:t>
            </a:r>
          </a:p>
          <a:p>
            <a:pPr marL="571500" indent="-514350">
              <a:buClr>
                <a:schemeClr val="accent1">
                  <a:lumMod val="75000"/>
                </a:schemeClr>
              </a:buClr>
              <a:buFont typeface="+mj-lt"/>
              <a:buAutoNum type="arabicPeriod" startAt="5"/>
            </a:pPr>
            <a:r>
              <a:rPr lang="en-US" sz="1800" dirty="0" smtClean="0"/>
              <a:t>J. </a:t>
            </a:r>
            <a:r>
              <a:rPr lang="en-US" sz="1800" dirty="0" err="1" smtClean="0"/>
              <a:t>Niu</a:t>
            </a:r>
            <a:r>
              <a:rPr lang="en-US" sz="1800" dirty="0" smtClean="0"/>
              <a:t>, “Reward and Punishment Mechanisms for Research Data Sharing”. </a:t>
            </a:r>
            <a:r>
              <a:rPr lang="en-US" sz="1800" i="1" dirty="0" smtClean="0"/>
              <a:t>IASSIST Quarterly</a:t>
            </a:r>
            <a:r>
              <a:rPr lang="en-US" sz="1800" dirty="0" smtClean="0"/>
              <a:t>, Winter (2006).</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References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2064" indent="-514350">
              <a:spcBef>
                <a:spcPct val="0"/>
              </a:spcBef>
              <a:buClr>
                <a:schemeClr val="accent1">
                  <a:lumMod val="75000"/>
                </a:schemeClr>
              </a:buClr>
              <a:buFont typeface="+mj-lt"/>
              <a:buAutoNum type="arabicPeriod" startAt="9"/>
            </a:pPr>
            <a:r>
              <a:rPr lang="en-US" sz="1800" dirty="0" smtClean="0"/>
              <a:t>C.L. </a:t>
            </a:r>
            <a:r>
              <a:rPr lang="en-US" sz="1800" dirty="0" err="1" smtClean="0"/>
              <a:t>Borgman</a:t>
            </a:r>
            <a:r>
              <a:rPr lang="en-US" sz="1800" dirty="0" smtClean="0"/>
              <a:t>, “Research Data: Who will share what, with whom, when, and why?”</a:t>
            </a:r>
            <a:r>
              <a:rPr lang="en-US" sz="1800" i="1" dirty="0" smtClean="0"/>
              <a:t> </a:t>
            </a:r>
            <a:r>
              <a:rPr lang="en-US" sz="1800" dirty="0" smtClean="0"/>
              <a:t>in </a:t>
            </a:r>
            <a:r>
              <a:rPr lang="en-US" sz="1800" i="1" dirty="0" smtClean="0"/>
              <a:t>Proceedings of the China-North American Library Conference</a:t>
            </a:r>
            <a:r>
              <a:rPr lang="en-US" sz="1800" dirty="0" smtClean="0"/>
              <a:t>, Beijing , September 2010 (</a:t>
            </a:r>
            <a:r>
              <a:rPr lang="en-US" sz="1800" dirty="0" smtClean="0">
                <a:hlinkClick r:id="rId3"/>
              </a:rPr>
              <a:t>http://works.bepress.com/borgman/238/</a:t>
            </a:r>
            <a:r>
              <a:rPr lang="en-US" sz="1800" dirty="0" smtClean="0"/>
              <a:t>).</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References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21734"/>
            <a:ext cx="8229600" cy="5685558"/>
          </a:xfrm>
        </p:spPr>
        <p:txBody>
          <a:bodyPr/>
          <a:lstStyle/>
          <a:p>
            <a:pPr marL="109728" indent="0">
              <a:buNone/>
            </a:pPr>
            <a:r>
              <a:rPr lang="en-US" dirty="0" smtClean="0"/>
              <a:t>The full slide deck may be downloaded from:</a:t>
            </a:r>
          </a:p>
          <a:p>
            <a:pPr marL="109728" indent="0">
              <a:buNone/>
            </a:pPr>
            <a:r>
              <a:rPr lang="en-US" dirty="0"/>
              <a:t>http://</a:t>
            </a:r>
            <a:r>
              <a:rPr lang="en-US" dirty="0" err="1"/>
              <a:t>www.dataone.org</a:t>
            </a:r>
            <a:r>
              <a:rPr lang="en-US" dirty="0"/>
              <a:t>/education-</a:t>
            </a:r>
            <a:r>
              <a:rPr lang="en-US" dirty="0" smtClean="0"/>
              <a:t>modules</a:t>
            </a:r>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dirty="0" smtClean="0"/>
              <a:t>Data </a:t>
            </a:r>
            <a:r>
              <a:rPr lang="en-US" dirty="0" smtClean="0"/>
              <a:t>Sharing. </a:t>
            </a:r>
            <a:r>
              <a:rPr lang="en-US" dirty="0" err="1"/>
              <a:t>DataONE</a:t>
            </a:r>
            <a:r>
              <a:rPr lang="en-US" dirty="0"/>
              <a:t>. Retrieved </a:t>
            </a:r>
            <a:r>
              <a:rPr lang="en-US" dirty="0" smtClean="0"/>
              <a:t>Nov12</a:t>
            </a:r>
            <a:r>
              <a:rPr lang="en-US" dirty="0"/>
              <a:t>, 2012. </a:t>
            </a:r>
            <a:r>
              <a:rPr lang="en-US" dirty="0" smtClean="0"/>
              <a:t>From http</a:t>
            </a:r>
            <a:r>
              <a:rPr lang="en-US" dirty="0"/>
              <a:t>://www.dataone.org/sites/all/documents</a:t>
            </a:r>
            <a:r>
              <a:rPr lang="en-US"/>
              <a:t>/</a:t>
            </a:r>
            <a:r>
              <a:rPr lang="en-US" smtClean="0"/>
              <a:t>L02_DataSharing.pptx </a:t>
            </a:r>
            <a:endParaRPr lang="en-US" dirty="0"/>
          </a:p>
          <a:p>
            <a:pPr marL="109728" indent="0">
              <a:buNone/>
            </a:pPr>
            <a:endParaRPr lang="en-US" dirty="0" smtClean="0"/>
          </a:p>
          <a:p>
            <a:pPr marL="109728" indent="0">
              <a:buNone/>
            </a:pPr>
            <a:r>
              <a:rPr lang="en-US" dirty="0" smtClean="0"/>
              <a:t>Copyright license information:</a:t>
            </a:r>
          </a:p>
          <a:p>
            <a:pPr marL="1651000" indent="0">
              <a:buNone/>
            </a:pPr>
            <a:r>
              <a:rPr lang="en-US" dirty="0" smtClean="0"/>
              <a:t>No rights reserved; you may enhance and reuse for your own purposes.  We do ask that you provide appropriate citation and attribution to </a:t>
            </a:r>
            <a:r>
              <a:rPr lang="en-US" dirty="0" err="1" smtClean="0"/>
              <a:t>DataONE</a:t>
            </a:r>
            <a:r>
              <a:rPr lang="en-US" dirty="0" smtClean="0"/>
              <a:t>.</a:t>
            </a:r>
          </a:p>
          <a:p>
            <a:pPr marL="109728" indent="0">
              <a:buNone/>
            </a:pPr>
            <a:endParaRPr lang="en-US" dirty="0" smtClean="0"/>
          </a:p>
          <a:p>
            <a:pPr marL="109728" indent="0">
              <a:buNone/>
            </a:pPr>
            <a:endParaRPr lang="en-US" dirty="0"/>
          </a:p>
        </p:txBody>
      </p:sp>
      <p:pic>
        <p:nvPicPr>
          <p:cNvPr id="14" name="Picture 13"/>
          <p:cNvPicPr/>
          <p:nvPr/>
        </p:nvPicPr>
        <p:blipFill rotWithShape="1">
          <a:blip r:embed="rId2">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320761"/>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ea typeface="ＭＳ Ｐゴシック" pitchFamily="34" charset="-128"/>
              </a:rPr>
              <a:t>After completing this lesson, the participant will be able to: </a:t>
            </a:r>
          </a:p>
          <a:p>
            <a:pPr lvl="1">
              <a:buClr>
                <a:srgbClr val="177F8A"/>
              </a:buClr>
              <a:buSzPct val="90000"/>
              <a:buFont typeface="Courier New" pitchFamily="49" charset="0"/>
              <a:buChar char="o"/>
            </a:pPr>
            <a:r>
              <a:rPr lang="en-US" dirty="0" smtClean="0">
                <a:ea typeface="ＭＳ Ｐゴシック" pitchFamily="34" charset="-128"/>
              </a:rPr>
              <a:t>discuss data sharing considerations within the data life cycle</a:t>
            </a:r>
          </a:p>
          <a:p>
            <a:pPr lvl="1">
              <a:buClr>
                <a:srgbClr val="177F8A"/>
              </a:buClr>
              <a:buSzPct val="90000"/>
              <a:buFont typeface="Courier New" pitchFamily="49" charset="0"/>
              <a:buChar char="o"/>
            </a:pPr>
            <a:r>
              <a:rPr lang="en-US" dirty="0" smtClean="0">
                <a:ea typeface="ＭＳ Ｐゴシック" pitchFamily="34" charset="-128"/>
              </a:rPr>
              <a:t>recognize the benefits of sharing scientific data</a:t>
            </a:r>
          </a:p>
          <a:p>
            <a:pPr lvl="1">
              <a:buClr>
                <a:srgbClr val="177F8A"/>
              </a:buClr>
              <a:buSzPct val="90000"/>
              <a:buFont typeface="Courier New" pitchFamily="49" charset="0"/>
              <a:buChar char="o"/>
            </a:pPr>
            <a:r>
              <a:rPr lang="en-US" dirty="0" smtClean="0">
                <a:ea typeface="ＭＳ Ｐゴシック" pitchFamily="34" charset="-128"/>
              </a:rPr>
              <a:t>address concerns about sharing data</a:t>
            </a:r>
          </a:p>
          <a:p>
            <a:pPr lvl="1">
              <a:buClr>
                <a:srgbClr val="177F8A"/>
              </a:buClr>
              <a:buSzPct val="90000"/>
              <a:buFont typeface="Courier New" pitchFamily="49" charset="0"/>
              <a:buChar char="o"/>
            </a:pPr>
            <a:r>
              <a:rPr lang="en-US" dirty="0" smtClean="0">
                <a:ea typeface="ＭＳ Ｐゴシック" pitchFamily="34" charset="-128"/>
              </a:rPr>
              <a:t>outline a process for making data sharable</a:t>
            </a:r>
          </a:p>
          <a:p>
            <a:pPr lvl="1">
              <a:buClr>
                <a:srgbClr val="177F8A"/>
              </a:buClr>
              <a:buSzPct val="90000"/>
              <a:buFont typeface="Courier New" pitchFamily="49" charset="0"/>
              <a:buChar char="o"/>
            </a:pPr>
            <a:r>
              <a:rPr lang="en-US" dirty="0" smtClean="0">
                <a:ea typeface="ＭＳ Ｐゴシック" pitchFamily="34" charset="-128"/>
              </a:rPr>
              <a:t>identify mechanisms for sharing data</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Learning Objectives</a:t>
            </a:r>
          </a:p>
        </p:txBody>
      </p:sp>
      <p:sp>
        <p:nvSpPr>
          <p:cNvPr id="4" name="TextBox 3"/>
          <p:cNvSpPr txBox="1"/>
          <p:nvPr/>
        </p:nvSpPr>
        <p:spPr>
          <a:xfrm rot="16200000">
            <a:off x="5031184" y="4467994"/>
            <a:ext cx="2676103"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PictureYouth</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pic>
        <p:nvPicPr>
          <p:cNvPr id="5" name="Picture 2" descr="C:\Users\Quercus2\Desktop\5868477998_2979be7f52_m.jpg"/>
          <p:cNvPicPr>
            <a:picLocks noChangeAspect="1" noChangeArrowheads="1"/>
          </p:cNvPicPr>
          <p:nvPr/>
        </p:nvPicPr>
        <p:blipFill>
          <a:blip r:embed="rId3"/>
          <a:srcRect/>
          <a:stretch>
            <a:fillRect/>
          </a:stretch>
        </p:blipFill>
        <p:spPr bwMode="auto">
          <a:xfrm>
            <a:off x="3205819" y="3508462"/>
            <a:ext cx="3048000" cy="2413000"/>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latin typeface="Calibri" pitchFamily="34" charset="0"/>
                <a:ea typeface="ＭＳ Ｐゴシック" pitchFamily="34" charset="-128"/>
              </a:rPr>
              <a:t>Data sharing should be </a:t>
            </a:r>
          </a:p>
          <a:p>
            <a:pPr>
              <a:buClr>
                <a:srgbClr val="177F8A"/>
              </a:buClr>
              <a:buSzPct val="100000"/>
              <a:buNone/>
            </a:pPr>
            <a:r>
              <a:rPr lang="en-US" dirty="0" smtClean="0">
                <a:latin typeface="Calibri" pitchFamily="34" charset="0"/>
                <a:ea typeface="ＭＳ Ｐゴシック" pitchFamily="34" charset="-128"/>
              </a:rPr>
              <a:t>addressed throughout </a:t>
            </a:r>
          </a:p>
          <a:p>
            <a:pPr>
              <a:buClr>
                <a:srgbClr val="177F8A"/>
              </a:buClr>
              <a:buSzPct val="100000"/>
              <a:buNone/>
            </a:pPr>
            <a:r>
              <a:rPr lang="en-US" dirty="0" smtClean="0">
                <a:latin typeface="Calibri" pitchFamily="34" charset="0"/>
                <a:ea typeface="ＭＳ Ｐゴシック" pitchFamily="34" charset="-128"/>
              </a:rPr>
              <a:t>the data life cycle</a:t>
            </a:r>
            <a:r>
              <a:rPr lang="en-US" baseline="30000" dirty="0" smtClean="0">
                <a:latin typeface="Calibri" pitchFamily="34" charset="0"/>
                <a:ea typeface="ＭＳ Ｐゴシック" pitchFamily="34" charset="-128"/>
              </a:rPr>
              <a:t>1</a:t>
            </a:r>
          </a:p>
          <a:p>
            <a:pPr>
              <a:buClr>
                <a:srgbClr val="177F8A"/>
              </a:buClr>
              <a:buSzPct val="100000"/>
              <a:buNone/>
            </a:pPr>
            <a:r>
              <a:rPr lang="en-US" dirty="0" smtClean="0">
                <a:ea typeface="ＭＳ Ｐゴシック" pitchFamily="34" charset="-128"/>
              </a:rPr>
              <a:t> </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2832415" y="1296615"/>
          <a:ext cx="6378820" cy="4768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latin typeface="Calibri" pitchFamily="34" charset="0"/>
                <a:ea typeface="ＭＳ Ｐゴシック" pitchFamily="34" charset="-128"/>
              </a:rPr>
              <a:t>Several stages require critical attention to ensure effective data sharing</a:t>
            </a:r>
            <a:endParaRPr lang="en-US" baseline="30000" dirty="0" smtClean="0">
              <a:latin typeface="Calibri" pitchFamily="34" charset="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sp>
        <p:nvSpPr>
          <p:cNvPr id="4" name="Straight Connector 3"/>
          <p:cNvSpPr/>
          <p:nvPr/>
        </p:nvSpPr>
        <p:spPr>
          <a:xfrm>
            <a:off x="401766" y="4992736"/>
            <a:ext cx="822959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Straight Connector 4"/>
          <p:cNvSpPr/>
          <p:nvPr/>
        </p:nvSpPr>
        <p:spPr>
          <a:xfrm>
            <a:off x="401766" y="4085333"/>
            <a:ext cx="822959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401766" y="3177930"/>
            <a:ext cx="822959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2541461" y="2313737"/>
            <a:ext cx="6089904" cy="864193"/>
            <a:chOff x="2139695" y="763"/>
            <a:chExt cx="6089904" cy="864193"/>
          </a:xfrm>
        </p:grpSpPr>
        <p:sp>
          <p:nvSpPr>
            <p:cNvPr id="29" name="Rectangle 28"/>
            <p:cNvSpPr/>
            <p:nvPr/>
          </p:nvSpPr>
          <p:spPr>
            <a:xfrm>
              <a:off x="2139695" y="763"/>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2139695" y="763"/>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document the data content, character and process</a:t>
              </a:r>
              <a:endParaRPr lang="en-US" sz="2400" kern="1200" dirty="0"/>
            </a:p>
          </p:txBody>
        </p:sp>
      </p:grpSp>
      <p:grpSp>
        <p:nvGrpSpPr>
          <p:cNvPr id="8" name="Group 7"/>
          <p:cNvGrpSpPr/>
          <p:nvPr/>
        </p:nvGrpSpPr>
        <p:grpSpPr>
          <a:xfrm>
            <a:off x="598361" y="2494798"/>
            <a:ext cx="1746505" cy="502070"/>
            <a:chOff x="196595" y="181824"/>
            <a:chExt cx="1746505" cy="502070"/>
          </a:xfrm>
        </p:grpSpPr>
        <p:sp>
          <p:nvSpPr>
            <p:cNvPr id="27" name="Round Same Side Corner Rectangle 26"/>
            <p:cNvSpPr/>
            <p:nvPr/>
          </p:nvSpPr>
          <p:spPr>
            <a:xfrm>
              <a:off x="196595" y="181824"/>
              <a:ext cx="1746505" cy="502070"/>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 Same Side Corner Rectangle 9"/>
            <p:cNvSpPr/>
            <p:nvPr/>
          </p:nvSpPr>
          <p:spPr>
            <a:xfrm>
              <a:off x="221108" y="206337"/>
              <a:ext cx="1697479" cy="4775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Describe</a:t>
              </a:r>
              <a:endParaRPr lang="en-US" sz="2400" kern="1200" dirty="0"/>
            </a:p>
          </p:txBody>
        </p:sp>
      </p:grpSp>
      <p:grpSp>
        <p:nvGrpSpPr>
          <p:cNvPr id="9" name="Group 8"/>
          <p:cNvGrpSpPr/>
          <p:nvPr/>
        </p:nvGrpSpPr>
        <p:grpSpPr>
          <a:xfrm>
            <a:off x="2541461" y="3221140"/>
            <a:ext cx="6089904" cy="864193"/>
            <a:chOff x="2139695" y="908166"/>
            <a:chExt cx="6089904" cy="864193"/>
          </a:xfrm>
        </p:grpSpPr>
        <p:sp>
          <p:nvSpPr>
            <p:cNvPr id="25" name="Rectangle 24"/>
            <p:cNvSpPr/>
            <p:nvPr/>
          </p:nvSpPr>
          <p:spPr>
            <a:xfrm>
              <a:off x="2139695" y="908166"/>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2139695" y="908166"/>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store the data in a location from which it can be accessed</a:t>
              </a:r>
              <a:endParaRPr lang="en-US" sz="2400" kern="1200" dirty="0"/>
            </a:p>
          </p:txBody>
        </p:sp>
      </p:grpSp>
      <p:grpSp>
        <p:nvGrpSpPr>
          <p:cNvPr id="10" name="Group 9"/>
          <p:cNvGrpSpPr/>
          <p:nvPr/>
        </p:nvGrpSpPr>
        <p:grpSpPr>
          <a:xfrm>
            <a:off x="550731" y="3395206"/>
            <a:ext cx="1841764" cy="516061"/>
            <a:chOff x="148965" y="1082232"/>
            <a:chExt cx="1841764" cy="516061"/>
          </a:xfrm>
        </p:grpSpPr>
        <p:sp>
          <p:nvSpPr>
            <p:cNvPr id="23" name="Round Same Side Corner Rectangle 22"/>
            <p:cNvSpPr/>
            <p:nvPr/>
          </p:nvSpPr>
          <p:spPr>
            <a:xfrm>
              <a:off x="148965" y="1082232"/>
              <a:ext cx="1841764" cy="516061"/>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 Same Side Corner Rectangle 13"/>
            <p:cNvSpPr/>
            <p:nvPr/>
          </p:nvSpPr>
          <p:spPr>
            <a:xfrm>
              <a:off x="174162" y="1107429"/>
              <a:ext cx="1791370" cy="490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Deposit</a:t>
              </a:r>
              <a:endParaRPr lang="en-US" sz="2400" kern="1200" dirty="0"/>
            </a:p>
          </p:txBody>
        </p:sp>
      </p:grpSp>
      <p:grpSp>
        <p:nvGrpSpPr>
          <p:cNvPr id="11" name="Group 10"/>
          <p:cNvGrpSpPr/>
          <p:nvPr/>
        </p:nvGrpSpPr>
        <p:grpSpPr>
          <a:xfrm>
            <a:off x="2541461" y="4128543"/>
            <a:ext cx="6089904" cy="864193"/>
            <a:chOff x="2139695" y="1815569"/>
            <a:chExt cx="6089904" cy="864193"/>
          </a:xfrm>
        </p:grpSpPr>
        <p:sp>
          <p:nvSpPr>
            <p:cNvPr id="21" name="Rectangle 20"/>
            <p:cNvSpPr/>
            <p:nvPr/>
          </p:nvSpPr>
          <p:spPr>
            <a:xfrm>
              <a:off x="2139695" y="1815569"/>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2139695" y="1815569"/>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select storage formats and media with long term use in mind</a:t>
              </a:r>
              <a:endParaRPr lang="en-US" sz="2400" kern="1200" dirty="0"/>
            </a:p>
          </p:txBody>
        </p:sp>
      </p:grpSp>
      <p:grpSp>
        <p:nvGrpSpPr>
          <p:cNvPr id="12" name="Group 11"/>
          <p:cNvGrpSpPr/>
          <p:nvPr/>
        </p:nvGrpSpPr>
        <p:grpSpPr>
          <a:xfrm>
            <a:off x="512634" y="4295609"/>
            <a:ext cx="1917959" cy="530061"/>
            <a:chOff x="110868" y="1982635"/>
            <a:chExt cx="1917959" cy="530061"/>
          </a:xfrm>
        </p:grpSpPr>
        <p:sp>
          <p:nvSpPr>
            <p:cNvPr id="19" name="Round Same Side Corner Rectangle 18"/>
            <p:cNvSpPr/>
            <p:nvPr/>
          </p:nvSpPr>
          <p:spPr>
            <a:xfrm>
              <a:off x="110868" y="1982635"/>
              <a:ext cx="1917959" cy="530061"/>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 Same Side Corner Rectangle 17"/>
            <p:cNvSpPr/>
            <p:nvPr/>
          </p:nvSpPr>
          <p:spPr>
            <a:xfrm>
              <a:off x="136748" y="2008515"/>
              <a:ext cx="1866199" cy="504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Preserve</a:t>
              </a:r>
              <a:endParaRPr lang="en-US" sz="2400" kern="1200" dirty="0"/>
            </a:p>
          </p:txBody>
        </p:sp>
      </p:grpSp>
      <p:grpSp>
        <p:nvGrpSpPr>
          <p:cNvPr id="13" name="Group 12"/>
          <p:cNvGrpSpPr/>
          <p:nvPr/>
        </p:nvGrpSpPr>
        <p:grpSpPr>
          <a:xfrm>
            <a:off x="2541461" y="5035946"/>
            <a:ext cx="6089904" cy="864193"/>
            <a:chOff x="2139695" y="2722972"/>
            <a:chExt cx="6089904" cy="864193"/>
          </a:xfrm>
        </p:grpSpPr>
        <p:sp>
          <p:nvSpPr>
            <p:cNvPr id="17" name="Rectangle 16"/>
            <p:cNvSpPr/>
            <p:nvPr/>
          </p:nvSpPr>
          <p:spPr>
            <a:xfrm>
              <a:off x="2139695" y="2722972"/>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2139695" y="2722972"/>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publish information about the data so that others can find it</a:t>
              </a:r>
              <a:endParaRPr lang="en-US" sz="2400" kern="1200" dirty="0"/>
            </a:p>
          </p:txBody>
        </p:sp>
      </p:grpSp>
      <p:grpSp>
        <p:nvGrpSpPr>
          <p:cNvPr id="14" name="Group 13"/>
          <p:cNvGrpSpPr/>
          <p:nvPr/>
        </p:nvGrpSpPr>
        <p:grpSpPr>
          <a:xfrm>
            <a:off x="541209" y="5240146"/>
            <a:ext cx="1860808" cy="455792"/>
            <a:chOff x="139443" y="2927172"/>
            <a:chExt cx="1860808" cy="455792"/>
          </a:xfrm>
        </p:grpSpPr>
        <p:sp>
          <p:nvSpPr>
            <p:cNvPr id="15" name="Round Same Side Corner Rectangle 14"/>
            <p:cNvSpPr/>
            <p:nvPr/>
          </p:nvSpPr>
          <p:spPr>
            <a:xfrm>
              <a:off x="139443" y="2927172"/>
              <a:ext cx="1860808" cy="455792"/>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 Same Side Corner Rectangle 21"/>
            <p:cNvSpPr/>
            <p:nvPr/>
          </p:nvSpPr>
          <p:spPr>
            <a:xfrm>
              <a:off x="161697" y="2949426"/>
              <a:ext cx="1816300" cy="4335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Discover</a:t>
              </a:r>
              <a:endParaRPr lang="en-US" sz="2400" kern="1200" dirty="0"/>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r>
              <a:rPr lang="en-US" dirty="0" smtClean="0">
                <a:ea typeface="ＭＳ Ｐゴシック" pitchFamily="34" charset="-128"/>
              </a:rPr>
              <a:t>Data sharing requires effort, resources, and faith in others. Why do it? </a:t>
            </a:r>
          </a:p>
          <a:p>
            <a:pPr>
              <a:buClr>
                <a:srgbClr val="177F8A"/>
              </a:buClr>
              <a:buSzPct val="100000"/>
              <a:buNone/>
            </a:pPr>
            <a:endParaRPr lang="en-US" dirty="0" smtClean="0">
              <a:ea typeface="ＭＳ Ｐゴシック" pitchFamily="34" charset="-128"/>
            </a:endParaRPr>
          </a:p>
          <a:p>
            <a:pPr>
              <a:buClr>
                <a:srgbClr val="177F8A"/>
              </a:buClr>
              <a:buSzPct val="100000"/>
              <a:buNone/>
            </a:pPr>
            <a:endParaRPr lang="en-US" dirty="0" smtClean="0">
              <a:ea typeface="ＭＳ Ｐゴシック" pitchFamily="34" charset="-128"/>
            </a:endParaRPr>
          </a:p>
          <a:p>
            <a:pPr>
              <a:buClr>
                <a:srgbClr val="177F8A"/>
              </a:buClr>
              <a:buSzPct val="100000"/>
              <a:buNone/>
            </a:pPr>
            <a:r>
              <a:rPr lang="en-US" dirty="0" smtClean="0">
                <a:ea typeface="ＭＳ Ｐゴシック" pitchFamily="34" charset="-128"/>
              </a:rPr>
              <a:t>For the benefit of:</a:t>
            </a:r>
          </a:p>
          <a:p>
            <a:pPr lvl="1">
              <a:buClr>
                <a:srgbClr val="177F8A"/>
              </a:buClr>
              <a:buFont typeface="Courier New" pitchFamily="49" charset="0"/>
              <a:buChar char="o"/>
            </a:pPr>
            <a:r>
              <a:rPr lang="en-US" dirty="0" smtClean="0">
                <a:ea typeface="ＭＳ Ｐゴシック" pitchFamily="34" charset="-128"/>
              </a:rPr>
              <a:t>the public</a:t>
            </a:r>
          </a:p>
          <a:p>
            <a:pPr lvl="1">
              <a:buClr>
                <a:srgbClr val="177F8A"/>
              </a:buClr>
              <a:buFont typeface="Courier New" pitchFamily="49" charset="0"/>
              <a:buChar char="o"/>
            </a:pPr>
            <a:r>
              <a:rPr lang="en-US" dirty="0" smtClean="0">
                <a:ea typeface="ＭＳ Ｐゴシック" pitchFamily="34" charset="-128"/>
              </a:rPr>
              <a:t>the research sponsor</a:t>
            </a:r>
          </a:p>
          <a:p>
            <a:pPr lvl="1">
              <a:buClr>
                <a:srgbClr val="177F8A"/>
              </a:buClr>
              <a:buFont typeface="Courier New" pitchFamily="49" charset="0"/>
              <a:buChar char="o"/>
            </a:pPr>
            <a:r>
              <a:rPr lang="en-US" dirty="0" smtClean="0">
                <a:ea typeface="ＭＳ Ｐゴシック" pitchFamily="34" charset="-128"/>
              </a:rPr>
              <a:t>the research community</a:t>
            </a:r>
          </a:p>
          <a:p>
            <a:pPr lvl="1">
              <a:buClr>
                <a:srgbClr val="177F8A"/>
              </a:buClr>
              <a:buFont typeface="Courier New" pitchFamily="49" charset="0"/>
              <a:buChar char="o"/>
            </a:pPr>
            <a:r>
              <a:rPr lang="en-US" dirty="0" smtClean="0">
                <a:ea typeface="ＭＳ Ｐゴシック" pitchFamily="34" charset="-128"/>
              </a:rPr>
              <a:t>the researcher</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Why Share Data?</a:t>
            </a:r>
          </a:p>
        </p:txBody>
      </p:sp>
      <p:pic>
        <p:nvPicPr>
          <p:cNvPr id="3074" name="Picture 2" descr="C:\Users\Quercus2\Desktop\5620196785_b8293d21c8_m.jpg"/>
          <p:cNvPicPr>
            <a:picLocks noChangeAspect="1" noChangeArrowheads="1"/>
          </p:cNvPicPr>
          <p:nvPr/>
        </p:nvPicPr>
        <p:blipFill>
          <a:blip r:embed="rId3"/>
          <a:srcRect/>
          <a:stretch>
            <a:fillRect/>
          </a:stretch>
        </p:blipFill>
        <p:spPr bwMode="auto">
          <a:xfrm>
            <a:off x="4317196" y="2520779"/>
            <a:ext cx="3549797" cy="2366531"/>
          </a:xfrm>
          <a:prstGeom prst="rect">
            <a:avLst/>
          </a:prstGeom>
          <a:noFill/>
        </p:spPr>
      </p:pic>
      <p:sp>
        <p:nvSpPr>
          <p:cNvPr id="6" name="TextBox 5"/>
          <p:cNvSpPr txBox="1"/>
          <p:nvPr/>
        </p:nvSpPr>
        <p:spPr>
          <a:xfrm rot="16200000">
            <a:off x="6599747" y="3529899"/>
            <a:ext cx="2676102" cy="230833"/>
          </a:xfrm>
          <a:prstGeom prst="rect">
            <a:avLst/>
          </a:prstGeom>
          <a:noFill/>
        </p:spPr>
        <p:txBody>
          <a:bodyPr wrap="square" rtlCol="0">
            <a:spAutoFit/>
          </a:bodyPr>
          <a:lstStyle/>
          <a:p>
            <a:r>
              <a:rPr lang="en-US" sz="900" dirty="0" smtClean="0">
                <a:solidFill>
                  <a:schemeClr val="bg1">
                    <a:lumMod val="75000"/>
                  </a:schemeClr>
                </a:solidFill>
              </a:rPr>
              <a:t>CC image by Jessica Lucia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a:buClr>
                <a:srgbClr val="177F8A"/>
              </a:buClr>
              <a:buSzPct val="100000"/>
              <a:buNone/>
            </a:pPr>
            <a:r>
              <a:rPr lang="en-US" dirty="0" smtClean="0">
                <a:ea typeface="ＭＳ Ｐゴシック" pitchFamily="34" charset="-128"/>
              </a:rPr>
              <a:t>A better informed public yields better decision making with regard to:</a:t>
            </a:r>
          </a:p>
          <a:p>
            <a:pPr>
              <a:buClr>
                <a:srgbClr val="177F8A"/>
              </a:buClr>
              <a:buSzPct val="100000"/>
              <a:buNone/>
            </a:pPr>
            <a:endParaRPr lang="en-US" sz="1800" dirty="0" smtClean="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Environmental and economic planning</a:t>
            </a:r>
          </a:p>
          <a:p>
            <a:pPr lvl="1">
              <a:buClr>
                <a:schemeClr val="accent1">
                  <a:lumMod val="75000"/>
                </a:schemeClr>
              </a:buClr>
              <a:buFont typeface="Courier New" pitchFamily="49" charset="0"/>
              <a:buChar char="o"/>
            </a:pPr>
            <a:r>
              <a:rPr lang="en-US" dirty="0" smtClean="0">
                <a:ea typeface="ＭＳ Ｐゴシック" pitchFamily="34" charset="-128"/>
              </a:rPr>
              <a:t>Federal, state, and local policies</a:t>
            </a:r>
          </a:p>
          <a:p>
            <a:pPr lvl="1">
              <a:buClr>
                <a:schemeClr val="accent1">
                  <a:lumMod val="75000"/>
                </a:schemeClr>
              </a:buClr>
              <a:buFont typeface="Courier New" pitchFamily="49" charset="0"/>
              <a:buChar char="o"/>
            </a:pPr>
            <a:r>
              <a:rPr lang="en-US" dirty="0" smtClean="0">
                <a:ea typeface="ＭＳ Ｐゴシック" pitchFamily="34" charset="-128"/>
              </a:rPr>
              <a:t>social choices such as use of tax dollars and education options</a:t>
            </a:r>
          </a:p>
          <a:p>
            <a:pPr lvl="1">
              <a:buClr>
                <a:schemeClr val="accent1">
                  <a:lumMod val="75000"/>
                </a:schemeClr>
              </a:buClr>
              <a:buFont typeface="Courier New" pitchFamily="49" charset="0"/>
              <a:buChar char="o"/>
            </a:pPr>
            <a:r>
              <a:rPr lang="en-US" dirty="0" smtClean="0">
                <a:ea typeface="ＭＳ Ｐゴシック" pitchFamily="34" charset="-128"/>
              </a:rPr>
              <a:t>personal lifestyle and health such as nutrition and recreation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the Public</a:t>
            </a:r>
          </a:p>
        </p:txBody>
      </p:sp>
      <p:pic>
        <p:nvPicPr>
          <p:cNvPr id="2050" name="Picture 2" descr="C:\Users\emcee\Desktop\2932110206_dc52d4d7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102" y="4152865"/>
            <a:ext cx="3068997" cy="2301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702142" y="5106382"/>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falonyates</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a:buClr>
                <a:srgbClr val="177F8A"/>
              </a:buClr>
              <a:buSzPct val="100000"/>
            </a:pPr>
            <a:r>
              <a:rPr lang="en-US" dirty="0" smtClean="0">
                <a:ea typeface="ＭＳ Ｐゴシック" pitchFamily="34" charset="-128"/>
              </a:rPr>
              <a:t>Organizations that sponsor research must maximize the value of research dollars</a:t>
            </a:r>
          </a:p>
          <a:p>
            <a:pPr>
              <a:buClr>
                <a:srgbClr val="177F8A"/>
              </a:buClr>
              <a:buSzPct val="100000"/>
            </a:pPr>
            <a:r>
              <a:rPr lang="en-US" dirty="0" smtClean="0">
                <a:ea typeface="ＭＳ Ｐゴシック" pitchFamily="34" charset="-128"/>
              </a:rPr>
              <a:t>Data sharing enhances the value of research investments by enabling:</a:t>
            </a:r>
          </a:p>
          <a:p>
            <a:pPr lvl="1">
              <a:buClr>
                <a:schemeClr val="accent1">
                  <a:lumMod val="75000"/>
                </a:schemeClr>
              </a:buClr>
              <a:buFont typeface="Courier New" pitchFamily="49" charset="0"/>
              <a:buChar char="o"/>
            </a:pPr>
            <a:r>
              <a:rPr lang="en-US" dirty="0" smtClean="0">
                <a:ea typeface="ＭＳ Ｐゴシック" pitchFamily="34" charset="-128"/>
              </a:rPr>
              <a:t>verification of performance metrics and outcomes</a:t>
            </a:r>
          </a:p>
          <a:p>
            <a:pPr lvl="1">
              <a:buClr>
                <a:schemeClr val="accent1">
                  <a:lumMod val="75000"/>
                </a:schemeClr>
              </a:buClr>
              <a:buFont typeface="Courier New" pitchFamily="49" charset="0"/>
              <a:buChar char="o"/>
            </a:pPr>
            <a:r>
              <a:rPr lang="en-US" dirty="0" smtClean="0">
                <a:ea typeface="ＭＳ Ｐゴシック" pitchFamily="34" charset="-128"/>
              </a:rPr>
              <a:t>new research and increased return on investment</a:t>
            </a:r>
          </a:p>
          <a:p>
            <a:pPr lvl="1">
              <a:buClr>
                <a:schemeClr val="accent1">
                  <a:lumMod val="75000"/>
                </a:schemeClr>
              </a:buClr>
              <a:buFont typeface="Courier New" pitchFamily="49" charset="0"/>
              <a:buChar char="o"/>
            </a:pPr>
            <a:r>
              <a:rPr lang="en-US" dirty="0" smtClean="0">
                <a:ea typeface="ＭＳ Ｐゴシック" pitchFamily="34" charset="-128"/>
              </a:rPr>
              <a:t>advancement of the science </a:t>
            </a:r>
          </a:p>
          <a:p>
            <a:pPr lvl="1">
              <a:buClr>
                <a:schemeClr val="accent1">
                  <a:lumMod val="75000"/>
                </a:schemeClr>
              </a:buClr>
              <a:buFont typeface="Courier New" pitchFamily="49" charset="0"/>
              <a:buChar char="o"/>
            </a:pPr>
            <a:r>
              <a:rPr lang="en-US" dirty="0" smtClean="0">
                <a:ea typeface="ＭＳ Ｐゴシック" pitchFamily="34" charset="-128"/>
              </a:rPr>
              <a:t>reduced data duplication expenditures</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Researcher Sponsor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5694</TotalTime>
  <Words>3347</Words>
  <Application>Microsoft Macintosh PowerPoint</Application>
  <PresentationFormat>On-screen Show (4:3)</PresentationFormat>
  <Paragraphs>353</Paragraphs>
  <Slides>28</Slides>
  <Notes>27</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Tutorials on Data Management</vt:lpstr>
      <vt:lpstr>Lesson Topics</vt:lpstr>
      <vt:lpstr>Learning Objectives</vt:lpstr>
      <vt:lpstr>The Data Life Cycle</vt:lpstr>
      <vt:lpstr>The Data Life Cycle</vt:lpstr>
      <vt:lpstr>The Data Life Cycle</vt:lpstr>
      <vt:lpstr>Why Share Data?</vt:lpstr>
      <vt:lpstr>Value of Data Sharing:  To the Public</vt:lpstr>
      <vt:lpstr>Value of Data Sharing:  To Researcher Sponsor</vt:lpstr>
      <vt:lpstr>Value of Data Sharing:  To Scientific Community</vt:lpstr>
      <vt:lpstr>Value of Data Sharing:  To Scientific Community</vt:lpstr>
      <vt:lpstr>Value of Data Sharing:  To the Scientist</vt:lpstr>
      <vt:lpstr>Concerns About Data Sharing</vt:lpstr>
      <vt:lpstr>Concerns About Data Sharing</vt:lpstr>
      <vt:lpstr>Concerns About Data Sharing</vt:lpstr>
      <vt:lpstr>Concerns About Data Sharing</vt:lpstr>
      <vt:lpstr>Making Data Sharable </vt:lpstr>
      <vt:lpstr>Making Data Sharable </vt:lpstr>
      <vt:lpstr>Making Data Sharable </vt:lpstr>
      <vt:lpstr>Making Data Sharable</vt:lpstr>
      <vt:lpstr>Making Data Sharable</vt:lpstr>
      <vt:lpstr>Best Practices </vt:lpstr>
      <vt:lpstr>Data in Real Life</vt:lpstr>
      <vt:lpstr>Summary</vt:lpstr>
      <vt:lpstr>References</vt:lpstr>
      <vt:lpstr>References</vt:lpstr>
      <vt:lpstr>References</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Amber Budden</cp:lastModifiedBy>
  <cp:revision>255</cp:revision>
  <cp:lastPrinted>2011-04-05T19:41:19Z</cp:lastPrinted>
  <dcterms:created xsi:type="dcterms:W3CDTF">2010-11-10T00:46:12Z</dcterms:created>
  <dcterms:modified xsi:type="dcterms:W3CDTF">2012-11-14T22:16:54Z</dcterms:modified>
</cp:coreProperties>
</file>